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67" r:id="rId2"/>
    <p:sldMasterId id="2147483669" r:id="rId3"/>
    <p:sldMasterId id="2147483671" r:id="rId4"/>
    <p:sldMasterId id="2147483683" r:id="rId5"/>
    <p:sldMasterId id="2147483685" r:id="rId6"/>
    <p:sldMasterId id="2147483687" r:id="rId7"/>
    <p:sldMasterId id="2147483699" r:id="rId8"/>
    <p:sldMasterId id="2147483711" r:id="rId9"/>
    <p:sldMasterId id="2147483713" r:id="rId10"/>
    <p:sldMasterId id="2147483725" r:id="rId11"/>
  </p:sldMasterIdLst>
  <p:notesMasterIdLst>
    <p:notesMasterId r:id="rId43"/>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Lst>
  <p:sldSz cx="9144000" cy="6858000" type="screen4x3"/>
  <p:notesSz cx="6858000" cy="9144000"/>
  <p:embeddedFontLst>
    <p:embeddedFont>
      <p:font typeface="Arial Narrow" panose="020B060602020203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Teko"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yP22lfL4ZAS9dpicEdeN69it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C994E3-A103-4943-B5A7-62EC746A84E6}">
  <a:tblStyle styleId="{C4C994E3-A103-4943-B5A7-62EC746A84E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3.fntdata"/><Relationship Id="rId20" Type="http://schemas.openxmlformats.org/officeDocument/2006/relationships/slide" Target="slides/slide9.xml"/><Relationship Id="rId41" Type="http://schemas.openxmlformats.org/officeDocument/2006/relationships/slide" Target="slides/slide3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4" name="Google Shape;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9" name="Google Shape;8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1:notes"/>
          <p:cNvSpPr txBox="1">
            <a:spLocks noGrp="1"/>
          </p:cNvSpPr>
          <p:nvPr>
            <p:ph type="body" idx="1"/>
          </p:nvPr>
        </p:nvSpPr>
        <p:spPr>
          <a:xfrm>
            <a:off x="701675" y="4416425"/>
            <a:ext cx="5607050" cy="4183062"/>
          </a:xfrm>
          <a:prstGeom prst="rect">
            <a:avLst/>
          </a:prstGeom>
          <a:noFill/>
          <a:ln>
            <a:noFill/>
          </a:ln>
        </p:spPr>
        <p:txBody>
          <a:bodyPr spcFirstLastPara="1" wrap="square" lIns="92200" tIns="92200" rIns="92200" bIns="922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2" name="Google Shape;102;p12:notes"/>
          <p:cNvSpPr txBox="1">
            <a:spLocks noGrp="1"/>
          </p:cNvSpPr>
          <p:nvPr>
            <p:ph type="body" idx="1"/>
          </p:nvPr>
        </p:nvSpPr>
        <p:spPr>
          <a:xfrm>
            <a:off x="701675" y="4416425"/>
            <a:ext cx="5607000" cy="4183200"/>
          </a:xfrm>
          <a:prstGeom prst="rect">
            <a:avLst/>
          </a:prstGeom>
          <a:noFill/>
          <a:ln>
            <a:noFill/>
          </a:ln>
        </p:spPr>
        <p:txBody>
          <a:bodyPr spcFirstLastPara="1" wrap="square" lIns="92200" tIns="92200" rIns="92200" bIns="922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2:notes"/>
          <p:cNvSpPr txBox="1">
            <a:spLocks noGrp="1"/>
          </p:cNvSpPr>
          <p:nvPr>
            <p:ph type="sldNum" idx="12"/>
          </p:nvPr>
        </p:nvSpPr>
        <p:spPr>
          <a:xfrm>
            <a:off x="3970337" y="8829675"/>
            <a:ext cx="3038400" cy="465000"/>
          </a:xfrm>
          <a:prstGeom prst="rect">
            <a:avLst/>
          </a:prstGeom>
          <a:noFill/>
          <a:ln>
            <a:noFill/>
          </a:ln>
        </p:spPr>
        <p:txBody>
          <a:bodyPr spcFirstLastPara="1" wrap="square" lIns="92200" tIns="46075" rIns="9220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9" name="Google Shape;10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6" name="Google Shape;11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7:notes"/>
          <p:cNvSpPr>
            <a:spLocks noGrp="1" noRot="1" noChangeAspect="1"/>
          </p:cNvSpPr>
          <p:nvPr>
            <p:ph type="sldImg" idx="2"/>
          </p:nvPr>
        </p:nvSpPr>
        <p:spPr>
          <a:xfrm>
            <a:off x="116205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6" name="Google Shape;136;p17:notes"/>
          <p:cNvSpPr txBox="1">
            <a:spLocks noGrp="1"/>
          </p:cNvSpPr>
          <p:nvPr>
            <p:ph type="body" idx="1"/>
          </p:nvPr>
        </p:nvSpPr>
        <p:spPr>
          <a:xfrm>
            <a:off x="701040" y="4415790"/>
            <a:ext cx="5608200" cy="4183500"/>
          </a:xfrm>
          <a:prstGeom prst="rect">
            <a:avLst/>
          </a:prstGeom>
          <a:noFill/>
          <a:ln>
            <a:noFill/>
          </a:ln>
        </p:spPr>
        <p:txBody>
          <a:bodyPr spcFirstLastPara="1" wrap="square" lIns="92200" tIns="92200" rIns="92200" bIns="922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8:notes"/>
          <p:cNvSpPr>
            <a:spLocks noGrp="1" noRot="1" noChangeAspect="1"/>
          </p:cNvSpPr>
          <p:nvPr>
            <p:ph type="sldImg" idx="2"/>
          </p:nvPr>
        </p:nvSpPr>
        <p:spPr>
          <a:xfrm>
            <a:off x="116205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2" name="Google Shape;142;p18:notes"/>
          <p:cNvSpPr txBox="1">
            <a:spLocks noGrp="1"/>
          </p:cNvSpPr>
          <p:nvPr>
            <p:ph type="body" idx="1"/>
          </p:nvPr>
        </p:nvSpPr>
        <p:spPr>
          <a:xfrm>
            <a:off x="701040" y="4415790"/>
            <a:ext cx="5608200" cy="4183500"/>
          </a:xfrm>
          <a:prstGeom prst="rect">
            <a:avLst/>
          </a:prstGeom>
          <a:noFill/>
          <a:ln>
            <a:noFill/>
          </a:ln>
        </p:spPr>
        <p:txBody>
          <a:bodyPr spcFirstLastPara="1" wrap="square" lIns="92200" tIns="92200" rIns="92200" bIns="922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txBox="1">
            <a:spLocks noGrp="1"/>
          </p:cNvSpPr>
          <p:nvPr>
            <p:ph type="body" idx="1"/>
          </p:nvPr>
        </p:nvSpPr>
        <p:spPr>
          <a:xfrm>
            <a:off x="701675" y="4416425"/>
            <a:ext cx="5607050" cy="4183062"/>
          </a:xfrm>
          <a:prstGeom prst="rect">
            <a:avLst/>
          </a:prstGeom>
          <a:noFill/>
          <a:ln>
            <a:noFill/>
          </a:ln>
        </p:spPr>
        <p:txBody>
          <a:bodyPr spcFirstLastPara="1" wrap="square" lIns="92200" tIns="92200" rIns="92200" bIns="922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 name="Google Shape;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2:notes"/>
          <p:cNvSpPr txBox="1">
            <a:spLocks noGrp="1"/>
          </p:cNvSpPr>
          <p:nvPr>
            <p:ph type="body" idx="1"/>
          </p:nvPr>
        </p:nvSpPr>
        <p:spPr>
          <a:xfrm>
            <a:off x="701675" y="4416425"/>
            <a:ext cx="5607050" cy="4183062"/>
          </a:xfrm>
          <a:prstGeom prst="rect">
            <a:avLst/>
          </a:prstGeom>
          <a:noFill/>
          <a:ln>
            <a:noFill/>
          </a:ln>
        </p:spPr>
        <p:txBody>
          <a:bodyPr spcFirstLastPara="1" wrap="square" lIns="92200" tIns="92200" rIns="92200" bIns="922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4" name="Google Shape;1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2" name="Google Shape;19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8" name="Google Shape;19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 name="Google Shape;4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31:notes"/>
          <p:cNvSpPr txBox="1">
            <a:spLocks noGrp="1"/>
          </p:cNvSpPr>
          <p:nvPr>
            <p:ph type="body" idx="1"/>
          </p:nvPr>
        </p:nvSpPr>
        <p:spPr>
          <a:xfrm>
            <a:off x="686421" y="4344025"/>
            <a:ext cx="54852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3" name="Google Shape;223;p31:notes"/>
          <p:cNvSpPr txBox="1">
            <a:spLocks noGrp="1"/>
          </p:cNvSpPr>
          <p:nvPr>
            <p:ph type="sldNum" idx="12"/>
          </p:nvPr>
        </p:nvSpPr>
        <p:spPr>
          <a:xfrm>
            <a:off x="3884025" y="8684926"/>
            <a:ext cx="2972400" cy="4575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3" name="Google Shape;5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9" name="Google Shape;5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5" name="Google Shape;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1" name="Google Shape;7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7" name="Google Shape;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3" name="Google Shape;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Google Shape;11;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Arial"/>
                <a:ea typeface="Arial"/>
                <a:cs typeface="Arial"/>
                <a:sym typeface="Arial"/>
              </a:defRPr>
            </a:lvl1pPr>
            <a:lvl2pPr marL="0" marR="0" lvl="1" indent="0" algn="l" rtl="0">
              <a:spcBef>
                <a:spcPts val="0"/>
              </a:spcBef>
              <a:buNone/>
              <a:defRPr sz="1350" b="0" i="0" u="none" strike="noStrike" cap="none">
                <a:solidFill>
                  <a:schemeClr val="dk1"/>
                </a:solidFill>
                <a:latin typeface="Arial"/>
                <a:ea typeface="Arial"/>
                <a:cs typeface="Arial"/>
                <a:sym typeface="Arial"/>
              </a:defRPr>
            </a:lvl2pPr>
            <a:lvl3pPr marL="0" marR="0" lvl="2" indent="0" algn="l" rtl="0">
              <a:spcBef>
                <a:spcPts val="0"/>
              </a:spcBef>
              <a:buNone/>
              <a:defRPr sz="1350" b="0" i="0" u="none" strike="noStrike" cap="none">
                <a:solidFill>
                  <a:schemeClr val="dk1"/>
                </a:solidFill>
                <a:latin typeface="Arial"/>
                <a:ea typeface="Arial"/>
                <a:cs typeface="Arial"/>
                <a:sym typeface="Arial"/>
              </a:defRPr>
            </a:lvl3pPr>
            <a:lvl4pPr marL="0" marR="0" lvl="3" indent="0" algn="l" rtl="0">
              <a:spcBef>
                <a:spcPts val="0"/>
              </a:spcBef>
              <a:buNone/>
              <a:defRPr sz="1350" b="0" i="0" u="none" strike="noStrike" cap="none">
                <a:solidFill>
                  <a:schemeClr val="dk1"/>
                </a:solidFill>
                <a:latin typeface="Arial"/>
                <a:ea typeface="Arial"/>
                <a:cs typeface="Arial"/>
                <a:sym typeface="Arial"/>
              </a:defRPr>
            </a:lvl4pPr>
            <a:lvl5pPr marL="0" marR="0" lvl="4" indent="0" algn="l" rtl="0">
              <a:spcBef>
                <a:spcPts val="0"/>
              </a:spcBef>
              <a:buNone/>
              <a:defRPr sz="1350" b="0" i="0" u="none" strike="noStrike" cap="none">
                <a:solidFill>
                  <a:schemeClr val="dk1"/>
                </a:solidFill>
                <a:latin typeface="Arial"/>
                <a:ea typeface="Arial"/>
                <a:cs typeface="Arial"/>
                <a:sym typeface="Arial"/>
              </a:defRPr>
            </a:lvl5pPr>
            <a:lvl6pPr marL="0" marR="0" lvl="5" indent="0" algn="l" rtl="0">
              <a:spcBef>
                <a:spcPts val="0"/>
              </a:spcBef>
              <a:buNone/>
              <a:defRPr sz="1350" b="0" i="0" u="none" strike="noStrike" cap="none">
                <a:solidFill>
                  <a:schemeClr val="dk1"/>
                </a:solidFill>
                <a:latin typeface="Arial"/>
                <a:ea typeface="Arial"/>
                <a:cs typeface="Arial"/>
                <a:sym typeface="Arial"/>
              </a:defRPr>
            </a:lvl6pPr>
            <a:lvl7pPr marL="0" marR="0" lvl="6" indent="0" algn="l" rtl="0">
              <a:spcBef>
                <a:spcPts val="0"/>
              </a:spcBef>
              <a:buNone/>
              <a:defRPr sz="1350" b="0" i="0" u="none" strike="noStrike" cap="none">
                <a:solidFill>
                  <a:schemeClr val="dk1"/>
                </a:solidFill>
                <a:latin typeface="Arial"/>
                <a:ea typeface="Arial"/>
                <a:cs typeface="Arial"/>
                <a:sym typeface="Arial"/>
              </a:defRPr>
            </a:lvl7pPr>
            <a:lvl8pPr marL="0" marR="0" lvl="7" indent="0" algn="l" rtl="0">
              <a:spcBef>
                <a:spcPts val="0"/>
              </a:spcBef>
              <a:buNone/>
              <a:defRPr sz="1350" b="0" i="0" u="none" strike="noStrike" cap="none">
                <a:solidFill>
                  <a:schemeClr val="dk1"/>
                </a:solidFill>
                <a:latin typeface="Arial"/>
                <a:ea typeface="Arial"/>
                <a:cs typeface="Arial"/>
                <a:sym typeface="Arial"/>
              </a:defRPr>
            </a:lvl8pPr>
            <a:lvl9pPr marL="0" marR="0" lvl="8" indent="0" algn="l" rtl="0">
              <a:spcBef>
                <a:spcPts val="0"/>
              </a:spcBef>
              <a:buNone/>
              <a:defRPr sz="13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3062280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69" name="Google Shape;69;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0" name="Google Shape;70;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262751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75" name="Google Shape;75;p1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6" name="Google Shape;76;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0672300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4"/>
          <p:cNvSpPr txBox="1">
            <a:spLocks noGrp="1"/>
          </p:cNvSpPr>
          <p:nvPr>
            <p:ph type="body" idx="1"/>
          </p:nvPr>
        </p:nvSpPr>
        <p:spPr>
          <a:xfrm>
            <a:off x="457200" y="1600201"/>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4083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a:lvl1pPr>
            <a:lvl2pPr marL="914400" lvl="1" indent="-228600" algn="l">
              <a:lnSpc>
                <a:spcPct val="90000"/>
              </a:lnSpc>
              <a:spcBef>
                <a:spcPts val="375"/>
              </a:spcBef>
              <a:spcAft>
                <a:spcPts val="0"/>
              </a:spcAft>
              <a:buClr>
                <a:schemeClr val="dk1"/>
              </a:buClr>
              <a:buSzPts val="1800"/>
              <a:buNone/>
              <a:defRPr/>
            </a:lvl2pPr>
            <a:lvl3pPr marL="1371600" lvl="2" indent="-228600" algn="l">
              <a:lnSpc>
                <a:spcPct val="90000"/>
              </a:lnSpc>
              <a:spcBef>
                <a:spcPts val="375"/>
              </a:spcBef>
              <a:spcAft>
                <a:spcPts val="0"/>
              </a:spcAft>
              <a:buClr>
                <a:schemeClr val="dk1"/>
              </a:buClr>
              <a:buSzPts val="1800"/>
              <a:buNone/>
              <a:defRPr/>
            </a:lvl3pPr>
            <a:lvl4pPr marL="1828800" lvl="3" indent="-228600" algn="l">
              <a:lnSpc>
                <a:spcPct val="90000"/>
              </a:lnSpc>
              <a:spcBef>
                <a:spcPts val="375"/>
              </a:spcBef>
              <a:spcAft>
                <a:spcPts val="0"/>
              </a:spcAft>
              <a:buClr>
                <a:schemeClr val="dk1"/>
              </a:buClr>
              <a:buSzPts val="1800"/>
              <a:buNone/>
              <a:defRPr/>
            </a:lvl4pPr>
            <a:lvl5pPr marL="2286000" lvl="4" indent="-228600" algn="l">
              <a:lnSpc>
                <a:spcPct val="90000"/>
              </a:lnSpc>
              <a:spcBef>
                <a:spcPts val="375"/>
              </a:spcBef>
              <a:spcAft>
                <a:spcPts val="0"/>
              </a:spcAft>
              <a:buClr>
                <a:schemeClr val="dk1"/>
              </a:buClr>
              <a:buSzPts val="1800"/>
              <a:buNone/>
              <a:defRPr/>
            </a:lvl5pPr>
            <a:lvl6pPr marL="2743200" lvl="5" indent="-228600" algn="l">
              <a:lnSpc>
                <a:spcPct val="90000"/>
              </a:lnSpc>
              <a:spcBef>
                <a:spcPts val="375"/>
              </a:spcBef>
              <a:spcAft>
                <a:spcPts val="0"/>
              </a:spcAft>
              <a:buClr>
                <a:schemeClr val="dk1"/>
              </a:buClr>
              <a:buSzPts val="1800"/>
              <a:buNone/>
              <a:defRPr/>
            </a:lvl6pPr>
            <a:lvl7pPr marL="3200400" lvl="6" indent="-228600" algn="l">
              <a:lnSpc>
                <a:spcPct val="90000"/>
              </a:lnSpc>
              <a:spcBef>
                <a:spcPts val="375"/>
              </a:spcBef>
              <a:spcAft>
                <a:spcPts val="0"/>
              </a:spcAft>
              <a:buClr>
                <a:schemeClr val="dk1"/>
              </a:buClr>
              <a:buSzPts val="1800"/>
              <a:buNone/>
              <a:defRPr/>
            </a:lvl7pPr>
            <a:lvl8pPr marL="3657600" lvl="7" indent="-228600" algn="l">
              <a:lnSpc>
                <a:spcPct val="90000"/>
              </a:lnSpc>
              <a:spcBef>
                <a:spcPts val="375"/>
              </a:spcBef>
              <a:spcAft>
                <a:spcPts val="0"/>
              </a:spcAft>
              <a:buClr>
                <a:schemeClr val="dk1"/>
              </a:buClr>
              <a:buSzPts val="1800"/>
              <a:buNone/>
              <a:defRPr/>
            </a:lvl8pPr>
            <a:lvl9pPr marL="4114800" lvl="8" indent="-228600" algn="l">
              <a:lnSpc>
                <a:spcPct val="90000"/>
              </a:lnSpc>
              <a:spcBef>
                <a:spcPts val="375"/>
              </a:spcBef>
              <a:spcAft>
                <a:spcPts val="0"/>
              </a:spcAft>
              <a:buClr>
                <a:schemeClr val="dk1"/>
              </a:buClr>
              <a:buSzPts val="1800"/>
              <a:buNone/>
              <a:defRPr/>
            </a:lvl9pPr>
          </a:lstStyle>
          <a:p>
            <a:endParaRPr/>
          </a:p>
        </p:txBody>
      </p:sp>
      <p:sp>
        <p:nvSpPr>
          <p:cNvPr id="23" name="Google Shape;23;p3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3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3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13556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85"/>
        <p:cNvGrpSpPr/>
        <p:nvPr/>
      </p:nvGrpSpPr>
      <p:grpSpPr>
        <a:xfrm>
          <a:off x="0" y="0"/>
          <a:ext cx="0" cy="0"/>
          <a:chOff x="0" y="0"/>
          <a:chExt cx="0" cy="0"/>
        </a:xfrm>
      </p:grpSpPr>
    </p:spTree>
    <p:extLst>
      <p:ext uri="{BB962C8B-B14F-4D97-AF65-F5344CB8AC3E}">
        <p14:creationId xmlns:p14="http://schemas.microsoft.com/office/powerpoint/2010/main" val="1328801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93" name="Google Shape;93;p1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2104702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8"/>
        <p:cNvGrpSpPr/>
        <p:nvPr/>
      </p:nvGrpSpPr>
      <p:grpSpPr>
        <a:xfrm>
          <a:off x="0" y="0"/>
          <a:ext cx="0" cy="0"/>
          <a:chOff x="0" y="0"/>
          <a:chExt cx="0" cy="0"/>
        </a:xfrm>
      </p:grpSpPr>
      <p:sp>
        <p:nvSpPr>
          <p:cNvPr id="99" name="Google Shape;99;p1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6000"/>
              <a:buFont typeface="Arial"/>
              <a:buNone/>
              <a:defRPr sz="45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00" name="Google Shape;100;p1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lt1"/>
              </a:buClr>
              <a:buSzPts val="2400"/>
              <a:buFont typeface="Arial"/>
              <a:buNone/>
              <a:defRPr sz="1800" b="0" i="0" u="none" strike="noStrike" cap="none">
                <a:solidFill>
                  <a:schemeClr val="lt1"/>
                </a:solidFill>
                <a:latin typeface="Arial"/>
                <a:ea typeface="Arial"/>
                <a:cs typeface="Arial"/>
                <a:sym typeface="Arial"/>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101" name="Google Shape;101;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2" name="Google Shape;102;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3" name="Google Shape;103;p18"/>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2909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06" name="Google Shape;106;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07" name="Google Shape;107;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9" name="Google Shape;109;p19"/>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664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12" name="Google Shape;112;p2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Arial"/>
                <a:ea typeface="Arial"/>
                <a:cs typeface="Arial"/>
                <a:sym typeface="Arial"/>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113" name="Google Shape;113;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15" name="Google Shape;115;p20"/>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012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18" name="Google Shape;118;p2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19" name="Google Shape;119;p2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20" name="Google Shape;120;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21" name="Google Shape;121;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22" name="Google Shape;122;p21"/>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36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6000"/>
              <a:buFont typeface="Arial"/>
              <a:buNone/>
              <a:defRPr sz="45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6" name="Google Shape;16;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lt1"/>
              </a:buClr>
              <a:buSzPts val="2400"/>
              <a:buFont typeface="Arial"/>
              <a:buNone/>
              <a:defRPr sz="1800" b="0" i="0" u="none" strike="noStrike" cap="none">
                <a:solidFill>
                  <a:schemeClr val="lt1"/>
                </a:solidFill>
                <a:latin typeface="Arial"/>
                <a:ea typeface="Arial"/>
                <a:cs typeface="Arial"/>
                <a:sym typeface="Arial"/>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17" name="Google Shape;17;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3830464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25" name="Google Shape;125;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26" name="Google Shape;126;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27" name="Google Shape;127;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28" name="Google Shape;128;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29" name="Google Shape;129;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0" name="Google Shape;130;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1" name="Google Shape;131;p22"/>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6037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34" name="Google Shape;134;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5" name="Google Shape;135;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6" name="Google Shape;136;p23"/>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9426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7"/>
        <p:cNvGrpSpPr/>
        <p:nvPr/>
      </p:nvGrpSpPr>
      <p:grpSpPr>
        <a:xfrm>
          <a:off x="0" y="0"/>
          <a:ext cx="0" cy="0"/>
          <a:chOff x="0" y="0"/>
          <a:chExt cx="0" cy="0"/>
        </a:xfrm>
      </p:grpSpPr>
      <p:sp>
        <p:nvSpPr>
          <p:cNvPr id="138" name="Google Shape;138;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9" name="Google Shape;139;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0" name="Google Shape;140;p24"/>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761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43" name="Google Shape;143;p2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44" name="Google Shape;144;p2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45" name="Google Shape;145;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6" name="Google Shape;146;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7" name="Google Shape;147;p25"/>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57424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50" name="Google Shape;150;p26"/>
          <p:cNvSpPr>
            <a:spLocks noGrp="1"/>
          </p:cNvSpPr>
          <p:nvPr>
            <p:ph type="pic" idx="2"/>
          </p:nvPr>
        </p:nvSpPr>
        <p:spPr>
          <a:xfrm>
            <a:off x="3887391" y="987426"/>
            <a:ext cx="4629150" cy="4873625"/>
          </a:xfrm>
          <a:prstGeom prst="rect">
            <a:avLst/>
          </a:prstGeom>
          <a:noFill/>
          <a:ln>
            <a:noFill/>
          </a:ln>
        </p:spPr>
      </p:sp>
      <p:sp>
        <p:nvSpPr>
          <p:cNvPr id="151" name="Google Shape;151;p2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52" name="Google Shape;152;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53" name="Google Shape;153;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54" name="Google Shape;154;p26"/>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6431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57" name="Google Shape;157;p2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58" name="Google Shape;158;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59" name="Google Shape;159;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0" name="Google Shape;160;p27"/>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30850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63" name="Google Shape;163;p28"/>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64" name="Google Shape;164;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5" name="Google Shape;165;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6" name="Google Shape;166;p28"/>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8887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173"/>
        <p:cNvGrpSpPr/>
        <p:nvPr/>
      </p:nvGrpSpPr>
      <p:grpSpPr>
        <a:xfrm>
          <a:off x="0" y="0"/>
          <a:ext cx="0" cy="0"/>
          <a:chOff x="0" y="0"/>
          <a:chExt cx="0" cy="0"/>
        </a:xfrm>
      </p:grpSpPr>
    </p:spTree>
    <p:extLst>
      <p:ext uri="{BB962C8B-B14F-4D97-AF65-F5344CB8AC3E}">
        <p14:creationId xmlns:p14="http://schemas.microsoft.com/office/powerpoint/2010/main" val="794571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79"/>
        <p:cNvGrpSpPr/>
        <p:nvPr/>
      </p:nvGrpSpPr>
      <p:grpSpPr>
        <a:xfrm>
          <a:off x="0" y="0"/>
          <a:ext cx="0" cy="0"/>
          <a:chOff x="0" y="0"/>
          <a:chExt cx="0" cy="0"/>
        </a:xfrm>
      </p:grpSpPr>
      <p:sp>
        <p:nvSpPr>
          <p:cNvPr id="180" name="Google Shape;180;p3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81" name="Google Shape;181;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182" name="Google Shape;182;p32"/>
          <p:cNvSpPr txBox="1">
            <a:spLocks noGrp="1"/>
          </p:cNvSpPr>
          <p:nvPr>
            <p:ph type="dt" idx="10"/>
          </p:nvPr>
        </p:nvSpPr>
        <p:spPr>
          <a:xfrm>
            <a:off x="620768" y="6364453"/>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83" name="Google Shape;18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84" name="Google Shape;18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6026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90"/>
        <p:cNvGrpSpPr/>
        <p:nvPr/>
      </p:nvGrpSpPr>
      <p:grpSpPr>
        <a:xfrm>
          <a:off x="0" y="0"/>
          <a:ext cx="0" cy="0"/>
          <a:chOff x="0" y="0"/>
          <a:chExt cx="0" cy="0"/>
        </a:xfrm>
      </p:grpSpPr>
      <p:sp>
        <p:nvSpPr>
          <p:cNvPr id="191" name="Google Shape;191;p3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6000"/>
              <a:buFont typeface="Arial"/>
              <a:buNone/>
              <a:defRPr sz="45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92" name="Google Shape;192;p3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lt1"/>
              </a:buClr>
              <a:buSzPts val="2400"/>
              <a:buFont typeface="Arial"/>
              <a:buNone/>
              <a:defRPr sz="1800" b="0" i="0" u="none" strike="noStrike" cap="none">
                <a:solidFill>
                  <a:schemeClr val="lt1"/>
                </a:solidFill>
                <a:latin typeface="Arial"/>
                <a:ea typeface="Arial"/>
                <a:cs typeface="Arial"/>
                <a:sym typeface="Arial"/>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193530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2" name="Google Shape;22;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3" name="Google Shape;23;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lang="en-US"/>
          </a:p>
        </p:txBody>
      </p:sp>
      <p:sp>
        <p:nvSpPr>
          <p:cNvPr id="24" name="Google Shape;2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lang="en-US"/>
          </a:p>
        </p:txBody>
      </p:sp>
      <p:sp>
        <p:nvSpPr>
          <p:cNvPr id="25" name="Google Shape;25;p4"/>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2704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95" name="Google Shape;195;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96" name="Google Shape;196;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7" name="Google Shape;197;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8" name="Google Shape;198;p35"/>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11156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01" name="Google Shape;201;p3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Arial"/>
                <a:ea typeface="Arial"/>
                <a:cs typeface="Arial"/>
                <a:sym typeface="Arial"/>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202" name="Google Shape;20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3" name="Google Shape;20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4" name="Google Shape;204;p36"/>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6620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07" name="Google Shape;207;p3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08" name="Google Shape;208;p3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09" name="Google Shape;209;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10" name="Google Shape;210;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11" name="Google Shape;211;p37"/>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7918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14" name="Google Shape;214;p3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15" name="Google Shape;215;p3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16" name="Google Shape;216;p3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17" name="Google Shape;217;p3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18" name="Google Shape;218;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19" name="Google Shape;219;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20" name="Google Shape;220;p38"/>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9760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23" name="Google Shape;223;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24" name="Google Shape;224;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25" name="Google Shape;225;p39"/>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8676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26"/>
        <p:cNvGrpSpPr/>
        <p:nvPr/>
      </p:nvGrpSpPr>
      <p:grpSpPr>
        <a:xfrm>
          <a:off x="0" y="0"/>
          <a:ext cx="0" cy="0"/>
          <a:chOff x="0" y="0"/>
          <a:chExt cx="0" cy="0"/>
        </a:xfrm>
      </p:grpSpPr>
      <p:sp>
        <p:nvSpPr>
          <p:cNvPr id="227" name="Google Shape;227;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28" name="Google Shape;228;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29" name="Google Shape;229;p40"/>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4304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32" name="Google Shape;232;p4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33" name="Google Shape;233;p4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34" name="Google Shape;234;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35" name="Google Shape;235;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36" name="Google Shape;236;p41"/>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5201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39" name="Google Shape;239;p42"/>
          <p:cNvSpPr>
            <a:spLocks noGrp="1"/>
          </p:cNvSpPr>
          <p:nvPr>
            <p:ph type="pic" idx="2"/>
          </p:nvPr>
        </p:nvSpPr>
        <p:spPr>
          <a:xfrm>
            <a:off x="3887391" y="987426"/>
            <a:ext cx="4629150" cy="4873625"/>
          </a:xfrm>
          <a:prstGeom prst="rect">
            <a:avLst/>
          </a:prstGeom>
          <a:noFill/>
          <a:ln>
            <a:noFill/>
          </a:ln>
        </p:spPr>
      </p:sp>
      <p:sp>
        <p:nvSpPr>
          <p:cNvPr id="240" name="Google Shape;240;p4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41" name="Google Shape;24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42" name="Google Shape;242;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43" name="Google Shape;243;p42"/>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87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46" name="Google Shape;246;p4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47" name="Google Shape;247;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48" name="Google Shape;248;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49" name="Google Shape;249;p43"/>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2515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preserve="1">
  <p:cSld name="Vertical Title and Text">
    <p:spTree>
      <p:nvGrpSpPr>
        <p:cNvPr id="1" name="Shape 250"/>
        <p:cNvGrpSpPr/>
        <p:nvPr/>
      </p:nvGrpSpPr>
      <p:grpSpPr>
        <a:xfrm>
          <a:off x="0" y="0"/>
          <a:ext cx="0" cy="0"/>
          <a:chOff x="0" y="0"/>
          <a:chExt cx="0" cy="0"/>
        </a:xfrm>
      </p:grpSpPr>
    </p:spTree>
    <p:extLst>
      <p:ext uri="{BB962C8B-B14F-4D97-AF65-F5344CB8AC3E}">
        <p14:creationId xmlns:p14="http://schemas.microsoft.com/office/powerpoint/2010/main" val="196275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8" name="Google Shape;28;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Arial"/>
                <a:ea typeface="Arial"/>
                <a:cs typeface="Arial"/>
                <a:sym typeface="Arial"/>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29" name="Google Shape;29;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6404149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55"/>
        <p:cNvGrpSpPr/>
        <p:nvPr/>
      </p:nvGrpSpPr>
      <p:grpSpPr>
        <a:xfrm>
          <a:off x="0" y="0"/>
          <a:ext cx="0" cy="0"/>
          <a:chOff x="0" y="0"/>
          <a:chExt cx="0" cy="0"/>
        </a:xfrm>
      </p:grpSpPr>
      <p:sp>
        <p:nvSpPr>
          <p:cNvPr id="256" name="Google Shape;256;p4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6000"/>
              <a:buFont typeface="Arial"/>
              <a:buNone/>
              <a:defRPr sz="450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57" name="Google Shape;257;p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lt1"/>
              </a:buClr>
              <a:buSzPts val="2400"/>
              <a:buFont typeface="Arial"/>
              <a:buNone/>
              <a:defRPr sz="1800" b="0" i="0" u="none" strike="noStrike" cap="none">
                <a:solidFill>
                  <a:schemeClr val="lt1"/>
                </a:solidFill>
                <a:latin typeface="Arial"/>
                <a:ea typeface="Arial"/>
                <a:cs typeface="Arial"/>
                <a:sym typeface="Arial"/>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2197600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258"/>
        <p:cNvGrpSpPr/>
        <p:nvPr/>
      </p:nvGrpSpPr>
      <p:grpSpPr>
        <a:xfrm>
          <a:off x="0" y="0"/>
          <a:ext cx="0" cy="0"/>
          <a:chOff x="0" y="0"/>
          <a:chExt cx="0" cy="0"/>
        </a:xfrm>
      </p:grpSpPr>
      <p:sp>
        <p:nvSpPr>
          <p:cNvPr id="259" name="Google Shape;259;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60" name="Google Shape;260;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61" name="Google Shape;261;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62" name="Google Shape;262;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63" name="Google Shape;263;p47"/>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6700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66" name="Google Shape;266;p4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Arial"/>
                <a:ea typeface="Arial"/>
                <a:cs typeface="Arial"/>
                <a:sym typeface="Arial"/>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267" name="Google Shape;267;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68" name="Google Shape;268;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69" name="Google Shape;269;p48"/>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52946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270"/>
        <p:cNvGrpSpPr/>
        <p:nvPr/>
      </p:nvGrpSpPr>
      <p:grpSpPr>
        <a:xfrm>
          <a:off x="0" y="0"/>
          <a:ext cx="0" cy="0"/>
          <a:chOff x="0" y="0"/>
          <a:chExt cx="0" cy="0"/>
        </a:xfrm>
      </p:grpSpPr>
      <p:sp>
        <p:nvSpPr>
          <p:cNvPr id="271" name="Google Shape;271;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72" name="Google Shape;272;p4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73" name="Google Shape;273;p4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74" name="Google Shape;274;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75" name="Google Shape;275;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76" name="Google Shape;276;p49"/>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0420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277"/>
        <p:cNvGrpSpPr/>
        <p:nvPr/>
      </p:nvGrpSpPr>
      <p:grpSpPr>
        <a:xfrm>
          <a:off x="0" y="0"/>
          <a:ext cx="0" cy="0"/>
          <a:chOff x="0" y="0"/>
          <a:chExt cx="0" cy="0"/>
        </a:xfrm>
      </p:grpSpPr>
      <p:sp>
        <p:nvSpPr>
          <p:cNvPr id="278" name="Google Shape;278;p5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79" name="Google Shape;279;p5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80" name="Google Shape;280;p5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81" name="Google Shape;281;p5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82" name="Google Shape;282;p5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83" name="Google Shape;283;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84" name="Google Shape;284;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85" name="Google Shape;285;p50"/>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1358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88" name="Google Shape;288;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89" name="Google Shape;289;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90" name="Google Shape;290;p51"/>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6971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91"/>
        <p:cNvGrpSpPr/>
        <p:nvPr/>
      </p:nvGrpSpPr>
      <p:grpSpPr>
        <a:xfrm>
          <a:off x="0" y="0"/>
          <a:ext cx="0" cy="0"/>
          <a:chOff x="0" y="0"/>
          <a:chExt cx="0" cy="0"/>
        </a:xfrm>
      </p:grpSpPr>
      <p:sp>
        <p:nvSpPr>
          <p:cNvPr id="292" name="Google Shape;292;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93" name="Google Shape;293;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94" name="Google Shape;294;p52"/>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81777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295"/>
        <p:cNvGrpSpPr/>
        <p:nvPr/>
      </p:nvGrpSpPr>
      <p:grpSpPr>
        <a:xfrm>
          <a:off x="0" y="0"/>
          <a:ext cx="0" cy="0"/>
          <a:chOff x="0" y="0"/>
          <a:chExt cx="0" cy="0"/>
        </a:xfrm>
      </p:grpSpPr>
      <p:sp>
        <p:nvSpPr>
          <p:cNvPr id="296" name="Google Shape;296;p5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97" name="Google Shape;297;p5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98" name="Google Shape;298;p5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99" name="Google Shape;299;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0" name="Google Shape;300;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1" name="Google Shape;301;p53"/>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73322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302"/>
        <p:cNvGrpSpPr/>
        <p:nvPr/>
      </p:nvGrpSpPr>
      <p:grpSpPr>
        <a:xfrm>
          <a:off x="0" y="0"/>
          <a:ext cx="0" cy="0"/>
          <a:chOff x="0" y="0"/>
          <a:chExt cx="0" cy="0"/>
        </a:xfrm>
      </p:grpSpPr>
      <p:sp>
        <p:nvSpPr>
          <p:cNvPr id="303" name="Google Shape;303;p5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04" name="Google Shape;304;p54"/>
          <p:cNvSpPr>
            <a:spLocks noGrp="1"/>
          </p:cNvSpPr>
          <p:nvPr>
            <p:ph type="pic" idx="2"/>
          </p:nvPr>
        </p:nvSpPr>
        <p:spPr>
          <a:xfrm>
            <a:off x="3887391" y="987426"/>
            <a:ext cx="4629150" cy="4873625"/>
          </a:xfrm>
          <a:prstGeom prst="rect">
            <a:avLst/>
          </a:prstGeom>
          <a:noFill/>
          <a:ln>
            <a:noFill/>
          </a:ln>
        </p:spPr>
      </p:sp>
      <p:sp>
        <p:nvSpPr>
          <p:cNvPr id="305" name="Google Shape;305;p5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06" name="Google Shape;306;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7" name="Google Shape;307;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8" name="Google Shape;308;p54"/>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99349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309"/>
        <p:cNvGrpSpPr/>
        <p:nvPr/>
      </p:nvGrpSpPr>
      <p:grpSpPr>
        <a:xfrm>
          <a:off x="0" y="0"/>
          <a:ext cx="0" cy="0"/>
          <a:chOff x="0" y="0"/>
          <a:chExt cx="0" cy="0"/>
        </a:xfrm>
      </p:grpSpPr>
      <p:sp>
        <p:nvSpPr>
          <p:cNvPr id="310" name="Google Shape;310;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11" name="Google Shape;311;p5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12" name="Google Shape;312;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3" name="Google Shape;313;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4" name="Google Shape;314;p55"/>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1129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4" name="Google Shape;34;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5" name="Google Shape;35;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6" name="Google Shape;3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046286494"/>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tical Title and Text" preserve="1">
  <p:cSld name="Vertical Title and Text">
    <p:spTree>
      <p:nvGrpSpPr>
        <p:cNvPr id="1" name="Shape 315"/>
        <p:cNvGrpSpPr/>
        <p:nvPr/>
      </p:nvGrpSpPr>
      <p:grpSpPr>
        <a:xfrm>
          <a:off x="0" y="0"/>
          <a:ext cx="0" cy="0"/>
          <a:chOff x="0" y="0"/>
          <a:chExt cx="0" cy="0"/>
        </a:xfrm>
      </p:grpSpPr>
    </p:spTree>
    <p:extLst>
      <p:ext uri="{BB962C8B-B14F-4D97-AF65-F5344CB8AC3E}">
        <p14:creationId xmlns:p14="http://schemas.microsoft.com/office/powerpoint/2010/main" val="2983089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320"/>
        <p:cNvGrpSpPr/>
        <p:nvPr/>
      </p:nvGrpSpPr>
      <p:grpSpPr>
        <a:xfrm>
          <a:off x="0" y="0"/>
          <a:ext cx="0" cy="0"/>
          <a:chOff x="0" y="0"/>
          <a:chExt cx="0" cy="0"/>
        </a:xfrm>
      </p:grpSpPr>
      <p:sp>
        <p:nvSpPr>
          <p:cNvPr id="321" name="Google Shape;321;p58"/>
          <p:cNvSpPr txBox="1">
            <a:spLocks noGrp="1"/>
          </p:cNvSpPr>
          <p:nvPr>
            <p:ph type="dt" idx="10"/>
          </p:nvPr>
        </p:nvSpPr>
        <p:spPr>
          <a:xfrm>
            <a:off x="620768" y="6364453"/>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2" name="Google Shape;322;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23" name="Google Shape;323;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23631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328"/>
        <p:cNvGrpSpPr/>
        <p:nvPr/>
      </p:nvGrpSpPr>
      <p:grpSpPr>
        <a:xfrm>
          <a:off x="0" y="0"/>
          <a:ext cx="0" cy="0"/>
          <a:chOff x="0" y="0"/>
          <a:chExt cx="0" cy="0"/>
        </a:xfrm>
      </p:grpSpPr>
      <p:sp>
        <p:nvSpPr>
          <p:cNvPr id="329" name="Google Shape;329;p6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30" name="Google Shape;330;p6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331" name="Google Shape;331;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32" name="Google Shape;332;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33" name="Google Shape;333;p60"/>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932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334"/>
        <p:cNvGrpSpPr/>
        <p:nvPr/>
      </p:nvGrpSpPr>
      <p:grpSpPr>
        <a:xfrm>
          <a:off x="0" y="0"/>
          <a:ext cx="0" cy="0"/>
          <a:chOff x="0" y="0"/>
          <a:chExt cx="0" cy="0"/>
        </a:xfrm>
      </p:grpSpPr>
      <p:sp>
        <p:nvSpPr>
          <p:cNvPr id="335" name="Google Shape;335;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36" name="Google Shape;336;p6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37" name="Google Shape;337;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38" name="Google Shape;338;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39" name="Google Shape;339;p61"/>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1368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340"/>
        <p:cNvGrpSpPr/>
        <p:nvPr/>
      </p:nvGrpSpPr>
      <p:grpSpPr>
        <a:xfrm>
          <a:off x="0" y="0"/>
          <a:ext cx="0" cy="0"/>
          <a:chOff x="0" y="0"/>
          <a:chExt cx="0" cy="0"/>
        </a:xfrm>
      </p:grpSpPr>
      <p:sp>
        <p:nvSpPr>
          <p:cNvPr id="341" name="Google Shape;341;p6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42" name="Google Shape;342;p6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Arial"/>
                <a:ea typeface="Arial"/>
                <a:cs typeface="Arial"/>
                <a:sym typeface="Arial"/>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343" name="Google Shape;343;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44" name="Google Shape;344;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45" name="Google Shape;345;p62"/>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6907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346"/>
        <p:cNvGrpSpPr/>
        <p:nvPr/>
      </p:nvGrpSpPr>
      <p:grpSpPr>
        <a:xfrm>
          <a:off x="0" y="0"/>
          <a:ext cx="0" cy="0"/>
          <a:chOff x="0" y="0"/>
          <a:chExt cx="0" cy="0"/>
        </a:xfrm>
      </p:grpSpPr>
      <p:sp>
        <p:nvSpPr>
          <p:cNvPr id="347" name="Google Shape;347;p6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48" name="Google Shape;348;p6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49" name="Google Shape;349;p6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50" name="Google Shape;350;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51" name="Google Shape;351;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52" name="Google Shape;352;p63"/>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8902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353"/>
        <p:cNvGrpSpPr/>
        <p:nvPr/>
      </p:nvGrpSpPr>
      <p:grpSpPr>
        <a:xfrm>
          <a:off x="0" y="0"/>
          <a:ext cx="0" cy="0"/>
          <a:chOff x="0" y="0"/>
          <a:chExt cx="0" cy="0"/>
        </a:xfrm>
      </p:grpSpPr>
      <p:sp>
        <p:nvSpPr>
          <p:cNvPr id="354" name="Google Shape;354;p6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55" name="Google Shape;355;p6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56" name="Google Shape;356;p6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57" name="Google Shape;357;p6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58" name="Google Shape;358;p6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59" name="Google Shape;359;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60" name="Google Shape;360;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61" name="Google Shape;361;p64"/>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42225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62"/>
        <p:cNvGrpSpPr/>
        <p:nvPr/>
      </p:nvGrpSpPr>
      <p:grpSpPr>
        <a:xfrm>
          <a:off x="0" y="0"/>
          <a:ext cx="0" cy="0"/>
          <a:chOff x="0" y="0"/>
          <a:chExt cx="0" cy="0"/>
        </a:xfrm>
      </p:grpSpPr>
      <p:sp>
        <p:nvSpPr>
          <p:cNvPr id="363" name="Google Shape;363;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64" name="Google Shape;364;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65" name="Google Shape;365;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66" name="Google Shape;366;p65"/>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7867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367"/>
        <p:cNvGrpSpPr/>
        <p:nvPr/>
      </p:nvGrpSpPr>
      <p:grpSpPr>
        <a:xfrm>
          <a:off x="0" y="0"/>
          <a:ext cx="0" cy="0"/>
          <a:chOff x="0" y="0"/>
          <a:chExt cx="0" cy="0"/>
        </a:xfrm>
      </p:grpSpPr>
      <p:sp>
        <p:nvSpPr>
          <p:cNvPr id="368" name="Google Shape;368;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69" name="Google Shape;369;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70" name="Google Shape;370;p66"/>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0567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371"/>
        <p:cNvGrpSpPr/>
        <p:nvPr/>
      </p:nvGrpSpPr>
      <p:grpSpPr>
        <a:xfrm>
          <a:off x="0" y="0"/>
          <a:ext cx="0" cy="0"/>
          <a:chOff x="0" y="0"/>
          <a:chExt cx="0" cy="0"/>
        </a:xfrm>
      </p:grpSpPr>
      <p:sp>
        <p:nvSpPr>
          <p:cNvPr id="372" name="Google Shape;372;p6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73" name="Google Shape;373;p6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74" name="Google Shape;374;p6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75" name="Google Shape;375;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76" name="Google Shape;376;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77" name="Google Shape;377;p67"/>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006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1" name="Google Shape;41;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2" name="Google Shape;42;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3" name="Google Shape;43;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4" name="Google Shape;44;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5" name="Google Shape;45;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63450292"/>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378"/>
        <p:cNvGrpSpPr/>
        <p:nvPr/>
      </p:nvGrpSpPr>
      <p:grpSpPr>
        <a:xfrm>
          <a:off x="0" y="0"/>
          <a:ext cx="0" cy="0"/>
          <a:chOff x="0" y="0"/>
          <a:chExt cx="0" cy="0"/>
        </a:xfrm>
      </p:grpSpPr>
      <p:sp>
        <p:nvSpPr>
          <p:cNvPr id="379" name="Google Shape;379;p6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80" name="Google Shape;380;p68"/>
          <p:cNvSpPr>
            <a:spLocks noGrp="1"/>
          </p:cNvSpPr>
          <p:nvPr>
            <p:ph type="pic" idx="2"/>
          </p:nvPr>
        </p:nvSpPr>
        <p:spPr>
          <a:xfrm>
            <a:off x="3887391" y="987426"/>
            <a:ext cx="4629150" cy="4873625"/>
          </a:xfrm>
          <a:prstGeom prst="rect">
            <a:avLst/>
          </a:prstGeom>
          <a:noFill/>
          <a:ln>
            <a:noFill/>
          </a:ln>
        </p:spPr>
      </p:sp>
      <p:sp>
        <p:nvSpPr>
          <p:cNvPr id="381" name="Google Shape;381;p6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82" name="Google Shape;382;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3" name="Google Shape;383;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4" name="Google Shape;384;p68"/>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129520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385"/>
        <p:cNvGrpSpPr/>
        <p:nvPr/>
      </p:nvGrpSpPr>
      <p:grpSpPr>
        <a:xfrm>
          <a:off x="0" y="0"/>
          <a:ext cx="0" cy="0"/>
          <a:chOff x="0" y="0"/>
          <a:chExt cx="0" cy="0"/>
        </a:xfrm>
      </p:grpSpPr>
      <p:sp>
        <p:nvSpPr>
          <p:cNvPr id="386" name="Google Shape;386;p6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87" name="Google Shape;387;p6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88" name="Google Shape;388;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9" name="Google Shape;389;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90" name="Google Shape;390;p69"/>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9773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391"/>
        <p:cNvGrpSpPr/>
        <p:nvPr/>
      </p:nvGrpSpPr>
      <p:grpSpPr>
        <a:xfrm>
          <a:off x="0" y="0"/>
          <a:ext cx="0" cy="0"/>
          <a:chOff x="0" y="0"/>
          <a:chExt cx="0" cy="0"/>
        </a:xfrm>
      </p:grpSpPr>
      <p:sp>
        <p:nvSpPr>
          <p:cNvPr id="392" name="Google Shape;392;p7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93" name="Google Shape;393;p7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394" name="Google Shape;394;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95" name="Google Shape;395;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96" name="Google Shape;396;p70"/>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806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4"/>
          <p:cNvSpPr txBox="1">
            <a:spLocks noGrp="1"/>
          </p:cNvSpPr>
          <p:nvPr>
            <p:ph type="body" idx="1"/>
          </p:nvPr>
        </p:nvSpPr>
        <p:spPr>
          <a:xfrm>
            <a:off x="457200" y="1600201"/>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5914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0"/>
        <p:cNvGrpSpPr/>
        <p:nvPr/>
      </p:nvGrpSpPr>
      <p:grpSpPr>
        <a:xfrm>
          <a:off x="0" y="0"/>
          <a:ext cx="0" cy="0"/>
          <a:chOff x="0" y="0"/>
          <a:chExt cx="0" cy="0"/>
        </a:xfrm>
      </p:grpSpPr>
      <p:sp>
        <p:nvSpPr>
          <p:cNvPr id="21" name="Google Shape;21;p3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a:lvl1pPr>
            <a:lvl2pPr marL="914400" lvl="1" indent="-228600" algn="l">
              <a:lnSpc>
                <a:spcPct val="90000"/>
              </a:lnSpc>
              <a:spcBef>
                <a:spcPts val="375"/>
              </a:spcBef>
              <a:spcAft>
                <a:spcPts val="0"/>
              </a:spcAft>
              <a:buClr>
                <a:schemeClr val="dk1"/>
              </a:buClr>
              <a:buSzPts val="1800"/>
              <a:buNone/>
              <a:defRPr/>
            </a:lvl2pPr>
            <a:lvl3pPr marL="1371600" lvl="2" indent="-228600" algn="l">
              <a:lnSpc>
                <a:spcPct val="90000"/>
              </a:lnSpc>
              <a:spcBef>
                <a:spcPts val="375"/>
              </a:spcBef>
              <a:spcAft>
                <a:spcPts val="0"/>
              </a:spcAft>
              <a:buClr>
                <a:schemeClr val="dk1"/>
              </a:buClr>
              <a:buSzPts val="1800"/>
              <a:buNone/>
              <a:defRPr/>
            </a:lvl3pPr>
            <a:lvl4pPr marL="1828800" lvl="3" indent="-228600" algn="l">
              <a:lnSpc>
                <a:spcPct val="90000"/>
              </a:lnSpc>
              <a:spcBef>
                <a:spcPts val="375"/>
              </a:spcBef>
              <a:spcAft>
                <a:spcPts val="0"/>
              </a:spcAft>
              <a:buClr>
                <a:schemeClr val="dk1"/>
              </a:buClr>
              <a:buSzPts val="1800"/>
              <a:buNone/>
              <a:defRPr/>
            </a:lvl4pPr>
            <a:lvl5pPr marL="2286000" lvl="4" indent="-228600" algn="l">
              <a:lnSpc>
                <a:spcPct val="90000"/>
              </a:lnSpc>
              <a:spcBef>
                <a:spcPts val="375"/>
              </a:spcBef>
              <a:spcAft>
                <a:spcPts val="0"/>
              </a:spcAft>
              <a:buClr>
                <a:schemeClr val="dk1"/>
              </a:buClr>
              <a:buSzPts val="1800"/>
              <a:buNone/>
              <a:defRPr/>
            </a:lvl5pPr>
            <a:lvl6pPr marL="2743200" lvl="5" indent="-228600" algn="l">
              <a:lnSpc>
                <a:spcPct val="90000"/>
              </a:lnSpc>
              <a:spcBef>
                <a:spcPts val="375"/>
              </a:spcBef>
              <a:spcAft>
                <a:spcPts val="0"/>
              </a:spcAft>
              <a:buClr>
                <a:schemeClr val="dk1"/>
              </a:buClr>
              <a:buSzPts val="1800"/>
              <a:buNone/>
              <a:defRPr/>
            </a:lvl6pPr>
            <a:lvl7pPr marL="3200400" lvl="6" indent="-228600" algn="l">
              <a:lnSpc>
                <a:spcPct val="90000"/>
              </a:lnSpc>
              <a:spcBef>
                <a:spcPts val="375"/>
              </a:spcBef>
              <a:spcAft>
                <a:spcPts val="0"/>
              </a:spcAft>
              <a:buClr>
                <a:schemeClr val="dk1"/>
              </a:buClr>
              <a:buSzPts val="1800"/>
              <a:buNone/>
              <a:defRPr/>
            </a:lvl7pPr>
            <a:lvl8pPr marL="3657600" lvl="7" indent="-228600" algn="l">
              <a:lnSpc>
                <a:spcPct val="90000"/>
              </a:lnSpc>
              <a:spcBef>
                <a:spcPts val="375"/>
              </a:spcBef>
              <a:spcAft>
                <a:spcPts val="0"/>
              </a:spcAft>
              <a:buClr>
                <a:schemeClr val="dk1"/>
              </a:buClr>
              <a:buSzPts val="1800"/>
              <a:buNone/>
              <a:defRPr/>
            </a:lvl8pPr>
            <a:lvl9pPr marL="4114800" lvl="8" indent="-228600" algn="l">
              <a:lnSpc>
                <a:spcPct val="90000"/>
              </a:lnSpc>
              <a:spcBef>
                <a:spcPts val="375"/>
              </a:spcBef>
              <a:spcAft>
                <a:spcPts val="0"/>
              </a:spcAft>
              <a:buClr>
                <a:schemeClr val="dk1"/>
              </a:buClr>
              <a:buSzPts val="1800"/>
              <a:buNone/>
              <a:defRPr/>
            </a:lvl9pPr>
          </a:lstStyle>
          <a:p>
            <a:endParaRPr/>
          </a:p>
        </p:txBody>
      </p:sp>
      <p:sp>
        <p:nvSpPr>
          <p:cNvPr id="23" name="Google Shape;23;p3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3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3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38701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400"/>
        <p:cNvGrpSpPr/>
        <p:nvPr/>
      </p:nvGrpSpPr>
      <p:grpSpPr>
        <a:xfrm>
          <a:off x="0" y="0"/>
          <a:ext cx="0" cy="0"/>
          <a:chOff x="0" y="0"/>
          <a:chExt cx="0" cy="0"/>
        </a:xfrm>
      </p:grpSpPr>
      <p:sp>
        <p:nvSpPr>
          <p:cNvPr id="401" name="Google Shape;401;p7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02" name="Google Shape;402;p7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403" name="Google Shape;403;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04" name="Google Shape;404;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05" name="Google Shape;405;p72"/>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674895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406"/>
        <p:cNvGrpSpPr/>
        <p:nvPr/>
      </p:nvGrpSpPr>
      <p:grpSpPr>
        <a:xfrm>
          <a:off x="0" y="0"/>
          <a:ext cx="0" cy="0"/>
          <a:chOff x="0" y="0"/>
          <a:chExt cx="0" cy="0"/>
        </a:xfrm>
      </p:grpSpPr>
      <p:sp>
        <p:nvSpPr>
          <p:cNvPr id="407" name="Google Shape;407;p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08" name="Google Shape;408;p7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09" name="Google Shape;409;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10" name="Google Shape;410;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11" name="Google Shape;411;p73"/>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0336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12"/>
        <p:cNvGrpSpPr/>
        <p:nvPr/>
      </p:nvGrpSpPr>
      <p:grpSpPr>
        <a:xfrm>
          <a:off x="0" y="0"/>
          <a:ext cx="0" cy="0"/>
          <a:chOff x="0" y="0"/>
          <a:chExt cx="0" cy="0"/>
        </a:xfrm>
      </p:grpSpPr>
      <p:sp>
        <p:nvSpPr>
          <p:cNvPr id="413" name="Google Shape;413;p7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14" name="Google Shape;414;p7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Arial"/>
                <a:ea typeface="Arial"/>
                <a:cs typeface="Arial"/>
                <a:sym typeface="Arial"/>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415" name="Google Shape;415;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16" name="Google Shape;416;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17" name="Google Shape;417;p74"/>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2899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418"/>
        <p:cNvGrpSpPr/>
        <p:nvPr/>
      </p:nvGrpSpPr>
      <p:grpSpPr>
        <a:xfrm>
          <a:off x="0" y="0"/>
          <a:ext cx="0" cy="0"/>
          <a:chOff x="0" y="0"/>
          <a:chExt cx="0" cy="0"/>
        </a:xfrm>
      </p:grpSpPr>
      <p:sp>
        <p:nvSpPr>
          <p:cNvPr id="419" name="Google Shape;419;p7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20" name="Google Shape;420;p7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21" name="Google Shape;421;p7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22" name="Google Shape;422;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23" name="Google Shape;423;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24" name="Google Shape;424;p75"/>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34106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25"/>
        <p:cNvGrpSpPr/>
        <p:nvPr/>
      </p:nvGrpSpPr>
      <p:grpSpPr>
        <a:xfrm>
          <a:off x="0" y="0"/>
          <a:ext cx="0" cy="0"/>
          <a:chOff x="0" y="0"/>
          <a:chExt cx="0" cy="0"/>
        </a:xfrm>
      </p:grpSpPr>
      <p:sp>
        <p:nvSpPr>
          <p:cNvPr id="426" name="Google Shape;426;p7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27" name="Google Shape;427;p7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28" name="Google Shape;428;p7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29" name="Google Shape;429;p7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30" name="Google Shape;430;p7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31" name="Google Shape;431;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2" name="Google Shape;432;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3" name="Google Shape;433;p76"/>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099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50" name="Google Shape;50;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15098293"/>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34"/>
        <p:cNvGrpSpPr/>
        <p:nvPr/>
      </p:nvGrpSpPr>
      <p:grpSpPr>
        <a:xfrm>
          <a:off x="0" y="0"/>
          <a:ext cx="0" cy="0"/>
          <a:chOff x="0" y="0"/>
          <a:chExt cx="0" cy="0"/>
        </a:xfrm>
      </p:grpSpPr>
      <p:sp>
        <p:nvSpPr>
          <p:cNvPr id="435" name="Google Shape;435;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36" name="Google Shape;436;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7" name="Google Shape;437;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8" name="Google Shape;438;p77"/>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1042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39"/>
        <p:cNvGrpSpPr/>
        <p:nvPr/>
      </p:nvGrpSpPr>
      <p:grpSpPr>
        <a:xfrm>
          <a:off x="0" y="0"/>
          <a:ext cx="0" cy="0"/>
          <a:chOff x="0" y="0"/>
          <a:chExt cx="0" cy="0"/>
        </a:xfrm>
      </p:grpSpPr>
      <p:sp>
        <p:nvSpPr>
          <p:cNvPr id="440" name="Google Shape;440;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1" name="Google Shape;441;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2" name="Google Shape;442;p78"/>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83472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443"/>
        <p:cNvGrpSpPr/>
        <p:nvPr/>
      </p:nvGrpSpPr>
      <p:grpSpPr>
        <a:xfrm>
          <a:off x="0" y="0"/>
          <a:ext cx="0" cy="0"/>
          <a:chOff x="0" y="0"/>
          <a:chExt cx="0" cy="0"/>
        </a:xfrm>
      </p:grpSpPr>
      <p:sp>
        <p:nvSpPr>
          <p:cNvPr id="444" name="Google Shape;444;p7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45" name="Google Shape;445;p7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46" name="Google Shape;446;p7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47" name="Google Shape;447;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8" name="Google Shape;448;p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9" name="Google Shape;449;p79"/>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739380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450"/>
        <p:cNvGrpSpPr/>
        <p:nvPr/>
      </p:nvGrpSpPr>
      <p:grpSpPr>
        <a:xfrm>
          <a:off x="0" y="0"/>
          <a:ext cx="0" cy="0"/>
          <a:chOff x="0" y="0"/>
          <a:chExt cx="0" cy="0"/>
        </a:xfrm>
      </p:grpSpPr>
      <p:sp>
        <p:nvSpPr>
          <p:cNvPr id="451" name="Google Shape;451;p8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52" name="Google Shape;452;p80"/>
          <p:cNvSpPr>
            <a:spLocks noGrp="1"/>
          </p:cNvSpPr>
          <p:nvPr>
            <p:ph type="pic" idx="2"/>
          </p:nvPr>
        </p:nvSpPr>
        <p:spPr>
          <a:xfrm>
            <a:off x="3887391" y="987426"/>
            <a:ext cx="4629150" cy="4873625"/>
          </a:xfrm>
          <a:prstGeom prst="rect">
            <a:avLst/>
          </a:prstGeom>
          <a:noFill/>
          <a:ln>
            <a:noFill/>
          </a:ln>
        </p:spPr>
      </p:sp>
      <p:sp>
        <p:nvSpPr>
          <p:cNvPr id="453" name="Google Shape;453;p8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54" name="Google Shape;454;p8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55" name="Google Shape;455;p8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56" name="Google Shape;456;p80"/>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51389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457"/>
        <p:cNvGrpSpPr/>
        <p:nvPr/>
      </p:nvGrpSpPr>
      <p:grpSpPr>
        <a:xfrm>
          <a:off x="0" y="0"/>
          <a:ext cx="0" cy="0"/>
          <a:chOff x="0" y="0"/>
          <a:chExt cx="0" cy="0"/>
        </a:xfrm>
      </p:grpSpPr>
      <p:sp>
        <p:nvSpPr>
          <p:cNvPr id="458" name="Google Shape;458;p8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59" name="Google Shape;459;p8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60" name="Google Shape;460;p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1" name="Google Shape;461;p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2" name="Google Shape;462;p81"/>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661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463"/>
        <p:cNvGrpSpPr/>
        <p:nvPr/>
      </p:nvGrpSpPr>
      <p:grpSpPr>
        <a:xfrm>
          <a:off x="0" y="0"/>
          <a:ext cx="0" cy="0"/>
          <a:chOff x="0" y="0"/>
          <a:chExt cx="0" cy="0"/>
        </a:xfrm>
      </p:grpSpPr>
      <p:sp>
        <p:nvSpPr>
          <p:cNvPr id="464" name="Google Shape;464;p8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65" name="Google Shape;465;p8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66" name="Google Shape;466;p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7" name="Google Shape;467;p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8" name="Google Shape;468;p82"/>
          <p:cNvSpPr txBox="1">
            <a:spLocks noGrp="1"/>
          </p:cNvSpPr>
          <p:nvPr>
            <p:ph type="sldNum" idx="12"/>
          </p:nvPr>
        </p:nvSpPr>
        <p:spPr>
          <a:xfrm>
            <a:off x="6820553" y="6251248"/>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5177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55" name="Google Shape;55;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6" name="Google Shape;56;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7" name="Google Shape;57;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308430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62" name="Google Shape;62;p10"/>
          <p:cNvSpPr>
            <a:spLocks noGrp="1"/>
          </p:cNvSpPr>
          <p:nvPr>
            <p:ph type="pic" idx="2"/>
          </p:nvPr>
        </p:nvSpPr>
        <p:spPr>
          <a:xfrm>
            <a:off x="3887391" y="987426"/>
            <a:ext cx="4629150" cy="4873625"/>
          </a:xfrm>
          <a:prstGeom prst="rect">
            <a:avLst/>
          </a:prstGeom>
          <a:noFill/>
          <a:ln>
            <a:noFill/>
          </a:ln>
        </p:spPr>
      </p:sp>
      <p:sp>
        <p:nvSpPr>
          <p:cNvPr id="63" name="Google Shape;63;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4" name="Google Shape;6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sldNum" idx="12"/>
          </p:nvPr>
        </p:nvSpPr>
        <p:spPr>
          <a:xfrm>
            <a:off x="6749609"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a:solidFill>
                  <a:schemeClr val="dk1"/>
                </a:solidFill>
                <a:latin typeface="Arial"/>
                <a:ea typeface="Arial"/>
                <a:cs typeface="Arial"/>
                <a:sym typeface="Arial"/>
              </a:defRPr>
            </a:lvl1pPr>
            <a:lvl2pPr marL="0" marR="0" lvl="1" indent="0" algn="l" rtl="0">
              <a:spcBef>
                <a:spcPts val="0"/>
              </a:spcBef>
              <a:buNone/>
              <a:defRPr sz="1350" b="0" i="0">
                <a:solidFill>
                  <a:schemeClr val="dk1"/>
                </a:solidFill>
                <a:latin typeface="Arial"/>
                <a:ea typeface="Arial"/>
                <a:cs typeface="Arial"/>
                <a:sym typeface="Arial"/>
              </a:defRPr>
            </a:lvl2pPr>
            <a:lvl3pPr marL="0" marR="0" lvl="2" indent="0" algn="l" rtl="0">
              <a:spcBef>
                <a:spcPts val="0"/>
              </a:spcBef>
              <a:buNone/>
              <a:defRPr sz="1350" b="0" i="0">
                <a:solidFill>
                  <a:schemeClr val="dk1"/>
                </a:solidFill>
                <a:latin typeface="Arial"/>
                <a:ea typeface="Arial"/>
                <a:cs typeface="Arial"/>
                <a:sym typeface="Arial"/>
              </a:defRPr>
            </a:lvl3pPr>
            <a:lvl4pPr marL="0" marR="0" lvl="3" indent="0" algn="l" rtl="0">
              <a:spcBef>
                <a:spcPts val="0"/>
              </a:spcBef>
              <a:buNone/>
              <a:defRPr sz="1350" b="0" i="0">
                <a:solidFill>
                  <a:schemeClr val="dk1"/>
                </a:solidFill>
                <a:latin typeface="Arial"/>
                <a:ea typeface="Arial"/>
                <a:cs typeface="Arial"/>
                <a:sym typeface="Arial"/>
              </a:defRPr>
            </a:lvl4pPr>
            <a:lvl5pPr marL="0" marR="0" lvl="4" indent="0" algn="l" rtl="0">
              <a:spcBef>
                <a:spcPts val="0"/>
              </a:spcBef>
              <a:buNone/>
              <a:defRPr sz="1350" b="0" i="0">
                <a:solidFill>
                  <a:schemeClr val="dk1"/>
                </a:solidFill>
                <a:latin typeface="Arial"/>
                <a:ea typeface="Arial"/>
                <a:cs typeface="Arial"/>
                <a:sym typeface="Arial"/>
              </a:defRPr>
            </a:lvl5pPr>
            <a:lvl6pPr marL="0" marR="0" lvl="5" indent="0" algn="l" rtl="0">
              <a:spcBef>
                <a:spcPts val="0"/>
              </a:spcBef>
              <a:buNone/>
              <a:defRPr sz="1350" b="0" i="0">
                <a:solidFill>
                  <a:schemeClr val="dk1"/>
                </a:solidFill>
                <a:latin typeface="Arial"/>
                <a:ea typeface="Arial"/>
                <a:cs typeface="Arial"/>
                <a:sym typeface="Arial"/>
              </a:defRPr>
            </a:lvl6pPr>
            <a:lvl7pPr marL="0" marR="0" lvl="6" indent="0" algn="l" rtl="0">
              <a:spcBef>
                <a:spcPts val="0"/>
              </a:spcBef>
              <a:buNone/>
              <a:defRPr sz="1350" b="0" i="0">
                <a:solidFill>
                  <a:schemeClr val="dk1"/>
                </a:solidFill>
                <a:latin typeface="Arial"/>
                <a:ea typeface="Arial"/>
                <a:cs typeface="Arial"/>
                <a:sym typeface="Arial"/>
              </a:defRPr>
            </a:lvl7pPr>
            <a:lvl8pPr marL="0" marR="0" lvl="7" indent="0" algn="l" rtl="0">
              <a:spcBef>
                <a:spcPts val="0"/>
              </a:spcBef>
              <a:buNone/>
              <a:defRPr sz="1350" b="0" i="0">
                <a:solidFill>
                  <a:schemeClr val="dk1"/>
                </a:solidFill>
                <a:latin typeface="Arial"/>
                <a:ea typeface="Arial"/>
                <a:cs typeface="Arial"/>
                <a:sym typeface="Arial"/>
              </a:defRPr>
            </a:lvl8pPr>
            <a:lvl9pPr marL="0" marR="0" lvl="8" indent="0" algn="l" rtl="0">
              <a:spcBef>
                <a:spcPts val="0"/>
              </a:spcBef>
              <a:buNone/>
              <a:defRPr sz="1350" b="0"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784000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7.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1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28.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5.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9.xml"/><Relationship Id="rId1" Type="http://schemas.openxmlformats.org/officeDocument/2006/relationships/slideLayout" Target="../slideLayouts/slideLayout5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6858000"/>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p1"/>
          <p:cNvPicPr preferRelativeResize="0"/>
          <p:nvPr/>
        </p:nvPicPr>
        <p:blipFill rotWithShape="1">
          <a:blip r:embed="rId15">
            <a:alphaModFix/>
          </a:blip>
          <a:srcRect/>
          <a:stretch/>
        </p:blipFill>
        <p:spPr>
          <a:xfrm>
            <a:off x="6630712" y="5984974"/>
            <a:ext cx="2304515" cy="447347"/>
          </a:xfrm>
          <a:prstGeom prst="rect">
            <a:avLst/>
          </a:prstGeom>
          <a:noFill/>
          <a:ln>
            <a:noFill/>
          </a:ln>
        </p:spPr>
      </p:pic>
      <p:sp>
        <p:nvSpPr>
          <p:cNvPr id="8" name="Google Shape;8;p1"/>
          <p:cNvSpPr/>
          <p:nvPr/>
        </p:nvSpPr>
        <p:spPr>
          <a:xfrm>
            <a:off x="0" y="6538912"/>
            <a:ext cx="9144000" cy="319088"/>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B300"/>
              </a:solidFill>
              <a:latin typeface="Arial"/>
              <a:ea typeface="Arial"/>
              <a:cs typeface="Arial"/>
              <a:sym typeface="Arial"/>
            </a:endParaRPr>
          </a:p>
        </p:txBody>
      </p:sp>
      <p:pic>
        <p:nvPicPr>
          <p:cNvPr id="9" name="Google Shape;9;p1"/>
          <p:cNvPicPr preferRelativeResize="0"/>
          <p:nvPr/>
        </p:nvPicPr>
        <p:blipFill rotWithShape="1">
          <a:blip r:embed="rId16">
            <a:alphaModFix/>
          </a:blip>
          <a:srcRect/>
          <a:stretch/>
        </p:blipFill>
        <p:spPr>
          <a:xfrm>
            <a:off x="172492" y="5961888"/>
            <a:ext cx="1042568" cy="405668"/>
          </a:xfrm>
          <a:prstGeom prst="rect">
            <a:avLst/>
          </a:prstGeom>
          <a:noFill/>
          <a:ln>
            <a:noFill/>
          </a:ln>
        </p:spPr>
      </p:pic>
    </p:spTree>
    <p:extLst>
      <p:ext uri="{BB962C8B-B14F-4D97-AF65-F5344CB8AC3E}">
        <p14:creationId xmlns:p14="http://schemas.microsoft.com/office/powerpoint/2010/main" val="2232795560"/>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24"/>
        <p:cNvGrpSpPr/>
        <p:nvPr/>
      </p:nvGrpSpPr>
      <p:grpSpPr>
        <a:xfrm>
          <a:off x="0" y="0"/>
          <a:ext cx="0" cy="0"/>
          <a:chOff x="0" y="0"/>
          <a:chExt cx="0" cy="0"/>
        </a:xfrm>
      </p:grpSpPr>
      <p:sp>
        <p:nvSpPr>
          <p:cNvPr id="325" name="Google Shape;325;p59"/>
          <p:cNvSpPr/>
          <p:nvPr/>
        </p:nvSpPr>
        <p:spPr>
          <a:xfrm>
            <a:off x="0" y="6538912"/>
            <a:ext cx="9144000" cy="319088"/>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326" name="Google Shape;326;p59"/>
          <p:cNvPicPr preferRelativeResize="0"/>
          <p:nvPr/>
        </p:nvPicPr>
        <p:blipFill rotWithShape="1">
          <a:blip r:embed="rId15">
            <a:alphaModFix/>
          </a:blip>
          <a:srcRect/>
          <a:stretch/>
        </p:blipFill>
        <p:spPr>
          <a:xfrm>
            <a:off x="6597703" y="6040420"/>
            <a:ext cx="2319666" cy="379187"/>
          </a:xfrm>
          <a:prstGeom prst="rect">
            <a:avLst/>
          </a:prstGeom>
          <a:noFill/>
          <a:ln>
            <a:noFill/>
          </a:ln>
        </p:spPr>
      </p:pic>
      <p:pic>
        <p:nvPicPr>
          <p:cNvPr id="327" name="Google Shape;327;p59"/>
          <p:cNvPicPr preferRelativeResize="0"/>
          <p:nvPr/>
        </p:nvPicPr>
        <p:blipFill rotWithShape="1">
          <a:blip r:embed="rId16">
            <a:alphaModFix/>
          </a:blip>
          <a:srcRect/>
          <a:stretch/>
        </p:blipFill>
        <p:spPr>
          <a:xfrm>
            <a:off x="172492" y="5961888"/>
            <a:ext cx="1042568" cy="405668"/>
          </a:xfrm>
          <a:prstGeom prst="rect">
            <a:avLst/>
          </a:prstGeom>
          <a:noFill/>
          <a:ln>
            <a:noFill/>
          </a:ln>
        </p:spPr>
      </p:pic>
    </p:spTree>
    <p:extLst>
      <p:ext uri="{BB962C8B-B14F-4D97-AF65-F5344CB8AC3E}">
        <p14:creationId xmlns:p14="http://schemas.microsoft.com/office/powerpoint/2010/main" val="359136710"/>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37" r:id="rId12"/>
    <p:sldLayoutId id="2147483738"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97"/>
        <p:cNvGrpSpPr/>
        <p:nvPr/>
      </p:nvGrpSpPr>
      <p:grpSpPr>
        <a:xfrm>
          <a:off x="0" y="0"/>
          <a:ext cx="0" cy="0"/>
          <a:chOff x="0" y="0"/>
          <a:chExt cx="0" cy="0"/>
        </a:xfrm>
      </p:grpSpPr>
      <p:sp>
        <p:nvSpPr>
          <p:cNvPr id="398" name="Google Shape;398;p71"/>
          <p:cNvSpPr/>
          <p:nvPr/>
        </p:nvSpPr>
        <p:spPr>
          <a:xfrm>
            <a:off x="0" y="6538912"/>
            <a:ext cx="9144000" cy="319088"/>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399" name="Google Shape;399;p71"/>
          <p:cNvPicPr preferRelativeResize="0"/>
          <p:nvPr/>
        </p:nvPicPr>
        <p:blipFill rotWithShape="1">
          <a:blip r:embed="rId13">
            <a:alphaModFix/>
          </a:blip>
          <a:srcRect/>
          <a:stretch/>
        </p:blipFill>
        <p:spPr>
          <a:xfrm>
            <a:off x="172492" y="5961888"/>
            <a:ext cx="1042568" cy="405668"/>
          </a:xfrm>
          <a:prstGeom prst="rect">
            <a:avLst/>
          </a:prstGeom>
          <a:noFill/>
          <a:ln>
            <a:noFill/>
          </a:ln>
        </p:spPr>
      </p:pic>
    </p:spTree>
    <p:extLst>
      <p:ext uri="{BB962C8B-B14F-4D97-AF65-F5344CB8AC3E}">
        <p14:creationId xmlns:p14="http://schemas.microsoft.com/office/powerpoint/2010/main" val="1546129165"/>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9"/>
        <p:cNvGrpSpPr/>
        <p:nvPr/>
      </p:nvGrpSpPr>
      <p:grpSpPr>
        <a:xfrm>
          <a:off x="0" y="0"/>
          <a:ext cx="0" cy="0"/>
          <a:chOff x="0" y="0"/>
          <a:chExt cx="0" cy="0"/>
        </a:xfrm>
      </p:grpSpPr>
      <p:sp>
        <p:nvSpPr>
          <p:cNvPr id="80" name="Google Shape;80;p13"/>
          <p:cNvSpPr/>
          <p:nvPr/>
        </p:nvSpPr>
        <p:spPr>
          <a:xfrm>
            <a:off x="0" y="0"/>
            <a:ext cx="9144000" cy="6858000"/>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chemeClr val="lt1"/>
              </a:solidFill>
              <a:latin typeface="Arial"/>
              <a:ea typeface="Arial"/>
              <a:cs typeface="Arial"/>
              <a:sym typeface="Arial"/>
            </a:endParaRPr>
          </a:p>
        </p:txBody>
      </p:sp>
      <p:pic>
        <p:nvPicPr>
          <p:cNvPr id="81" name="Google Shape;81;p13"/>
          <p:cNvPicPr preferRelativeResize="0"/>
          <p:nvPr/>
        </p:nvPicPr>
        <p:blipFill rotWithShape="1">
          <a:blip r:embed="rId3">
            <a:alphaModFix/>
          </a:blip>
          <a:srcRect/>
          <a:stretch/>
        </p:blipFill>
        <p:spPr>
          <a:xfrm>
            <a:off x="6630712" y="5984974"/>
            <a:ext cx="2304515" cy="447347"/>
          </a:xfrm>
          <a:prstGeom prst="rect">
            <a:avLst/>
          </a:prstGeom>
          <a:noFill/>
          <a:ln>
            <a:noFill/>
          </a:ln>
        </p:spPr>
      </p:pic>
      <p:sp>
        <p:nvSpPr>
          <p:cNvPr id="82" name="Google Shape;82;p13"/>
          <p:cNvSpPr/>
          <p:nvPr/>
        </p:nvSpPr>
        <p:spPr>
          <a:xfrm>
            <a:off x="0" y="6538912"/>
            <a:ext cx="9144000" cy="319088"/>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83" name="Google Shape;83;p13"/>
          <p:cNvPicPr preferRelativeResize="0"/>
          <p:nvPr/>
        </p:nvPicPr>
        <p:blipFill rotWithShape="1">
          <a:blip r:embed="rId4">
            <a:alphaModFix/>
          </a:blip>
          <a:srcRect/>
          <a:stretch/>
        </p:blipFill>
        <p:spPr>
          <a:xfrm>
            <a:off x="1" y="1"/>
            <a:ext cx="9144000" cy="3205655"/>
          </a:xfrm>
          <a:prstGeom prst="rect">
            <a:avLst/>
          </a:prstGeom>
          <a:noFill/>
          <a:ln>
            <a:noFill/>
          </a:ln>
        </p:spPr>
      </p:pic>
      <p:pic>
        <p:nvPicPr>
          <p:cNvPr id="84" name="Google Shape;84;p13"/>
          <p:cNvPicPr preferRelativeResize="0"/>
          <p:nvPr/>
        </p:nvPicPr>
        <p:blipFill rotWithShape="1">
          <a:blip r:embed="rId5">
            <a:alphaModFix/>
          </a:blip>
          <a:srcRect/>
          <a:stretch/>
        </p:blipFill>
        <p:spPr>
          <a:xfrm>
            <a:off x="171451" y="5678425"/>
            <a:ext cx="1792757" cy="697571"/>
          </a:xfrm>
          <a:prstGeom prst="rect">
            <a:avLst/>
          </a:prstGeom>
          <a:noFill/>
          <a:ln>
            <a:noFill/>
          </a:ln>
        </p:spPr>
      </p:pic>
    </p:spTree>
    <p:extLst>
      <p:ext uri="{BB962C8B-B14F-4D97-AF65-F5344CB8AC3E}">
        <p14:creationId xmlns:p14="http://schemas.microsoft.com/office/powerpoint/2010/main" val="4092410485"/>
      </p:ext>
    </p:extLst>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6"/>
        <p:cNvGrpSpPr/>
        <p:nvPr/>
      </p:nvGrpSpPr>
      <p:grpSpPr>
        <a:xfrm>
          <a:off x="0" y="0"/>
          <a:ext cx="0" cy="0"/>
          <a:chOff x="0" y="0"/>
          <a:chExt cx="0" cy="0"/>
        </a:xfrm>
      </p:grpSpPr>
      <p:sp>
        <p:nvSpPr>
          <p:cNvPr id="87" name="Google Shape;87;p15"/>
          <p:cNvSpPr/>
          <p:nvPr/>
        </p:nvSpPr>
        <p:spPr>
          <a:xfrm>
            <a:off x="0" y="0"/>
            <a:ext cx="9144000" cy="6858000"/>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chemeClr val="lt1"/>
              </a:solidFill>
              <a:latin typeface="Arial"/>
              <a:ea typeface="Arial"/>
              <a:cs typeface="Arial"/>
              <a:sym typeface="Arial"/>
            </a:endParaRPr>
          </a:p>
        </p:txBody>
      </p:sp>
      <p:sp>
        <p:nvSpPr>
          <p:cNvPr id="88" name="Google Shape;88;p15"/>
          <p:cNvSpPr/>
          <p:nvPr/>
        </p:nvSpPr>
        <p:spPr>
          <a:xfrm>
            <a:off x="0" y="6538912"/>
            <a:ext cx="9144000" cy="319088"/>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89" name="Google Shape;89;p15"/>
          <p:cNvPicPr preferRelativeResize="0"/>
          <p:nvPr/>
        </p:nvPicPr>
        <p:blipFill rotWithShape="1">
          <a:blip r:embed="rId3">
            <a:alphaModFix/>
          </a:blip>
          <a:srcRect/>
          <a:stretch/>
        </p:blipFill>
        <p:spPr>
          <a:xfrm>
            <a:off x="5655501" y="25052"/>
            <a:ext cx="3488499" cy="6513861"/>
          </a:xfrm>
          <a:prstGeom prst="rect">
            <a:avLst/>
          </a:prstGeom>
          <a:noFill/>
          <a:ln>
            <a:noFill/>
          </a:ln>
        </p:spPr>
      </p:pic>
      <p:pic>
        <p:nvPicPr>
          <p:cNvPr id="90" name="Google Shape;90;p15"/>
          <p:cNvPicPr preferRelativeResize="0"/>
          <p:nvPr/>
        </p:nvPicPr>
        <p:blipFill rotWithShape="1">
          <a:blip r:embed="rId4">
            <a:alphaModFix/>
          </a:blip>
          <a:srcRect/>
          <a:stretch/>
        </p:blipFill>
        <p:spPr>
          <a:xfrm>
            <a:off x="171451" y="5678425"/>
            <a:ext cx="1792757" cy="697571"/>
          </a:xfrm>
          <a:prstGeom prst="rect">
            <a:avLst/>
          </a:prstGeom>
          <a:noFill/>
          <a:ln>
            <a:noFill/>
          </a:ln>
        </p:spPr>
      </p:pic>
    </p:spTree>
    <p:extLst>
      <p:ext uri="{BB962C8B-B14F-4D97-AF65-F5344CB8AC3E}">
        <p14:creationId xmlns:p14="http://schemas.microsoft.com/office/powerpoint/2010/main" val="965574023"/>
      </p:ext>
    </p:extLst>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4"/>
        <p:cNvGrpSpPr/>
        <p:nvPr/>
      </p:nvGrpSpPr>
      <p:grpSpPr>
        <a:xfrm>
          <a:off x="0" y="0"/>
          <a:ext cx="0" cy="0"/>
          <a:chOff x="0" y="0"/>
          <a:chExt cx="0" cy="0"/>
        </a:xfrm>
      </p:grpSpPr>
      <p:sp>
        <p:nvSpPr>
          <p:cNvPr id="95" name="Google Shape;95;p17"/>
          <p:cNvSpPr/>
          <p:nvPr/>
        </p:nvSpPr>
        <p:spPr>
          <a:xfrm>
            <a:off x="0" y="0"/>
            <a:ext cx="9144000" cy="6858000"/>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chemeClr val="lt1"/>
              </a:solidFill>
              <a:latin typeface="Arial"/>
              <a:ea typeface="Arial"/>
              <a:cs typeface="Arial"/>
              <a:sym typeface="Arial"/>
            </a:endParaRPr>
          </a:p>
        </p:txBody>
      </p:sp>
      <p:sp>
        <p:nvSpPr>
          <p:cNvPr id="96" name="Google Shape;96;p17"/>
          <p:cNvSpPr/>
          <p:nvPr/>
        </p:nvSpPr>
        <p:spPr>
          <a:xfrm>
            <a:off x="0" y="6538912"/>
            <a:ext cx="9144000" cy="319088"/>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97" name="Google Shape;97;p17"/>
          <p:cNvPicPr preferRelativeResize="0"/>
          <p:nvPr/>
        </p:nvPicPr>
        <p:blipFill rotWithShape="1">
          <a:blip r:embed="rId13">
            <a:alphaModFix/>
          </a:blip>
          <a:srcRect/>
          <a:stretch/>
        </p:blipFill>
        <p:spPr>
          <a:xfrm>
            <a:off x="172492" y="5961888"/>
            <a:ext cx="1042568" cy="405668"/>
          </a:xfrm>
          <a:prstGeom prst="rect">
            <a:avLst/>
          </a:prstGeom>
          <a:noFill/>
          <a:ln>
            <a:noFill/>
          </a:ln>
        </p:spPr>
      </p:pic>
    </p:spTree>
    <p:extLst>
      <p:ext uri="{BB962C8B-B14F-4D97-AF65-F5344CB8AC3E}">
        <p14:creationId xmlns:p14="http://schemas.microsoft.com/office/powerpoint/2010/main" val="4061615735"/>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67"/>
        <p:cNvGrpSpPr/>
        <p:nvPr/>
      </p:nvGrpSpPr>
      <p:grpSpPr>
        <a:xfrm>
          <a:off x="0" y="0"/>
          <a:ext cx="0" cy="0"/>
          <a:chOff x="0" y="0"/>
          <a:chExt cx="0" cy="0"/>
        </a:xfrm>
      </p:grpSpPr>
      <p:sp>
        <p:nvSpPr>
          <p:cNvPr id="168" name="Google Shape;168;p29"/>
          <p:cNvSpPr/>
          <p:nvPr/>
        </p:nvSpPr>
        <p:spPr>
          <a:xfrm>
            <a:off x="0" y="0"/>
            <a:ext cx="9144000" cy="6858000"/>
          </a:xfrm>
          <a:prstGeom prst="rect">
            <a:avLst/>
          </a:prstGeom>
          <a:solidFill>
            <a:srgbClr val="FFB3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sp>
        <p:nvSpPr>
          <p:cNvPr id="169" name="Google Shape;169;p29"/>
          <p:cNvSpPr/>
          <p:nvPr/>
        </p:nvSpPr>
        <p:spPr>
          <a:xfrm>
            <a:off x="0" y="6538912"/>
            <a:ext cx="9144000" cy="319088"/>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170" name="Google Shape;170;p29"/>
          <p:cNvPicPr preferRelativeResize="0"/>
          <p:nvPr/>
        </p:nvPicPr>
        <p:blipFill rotWithShape="1">
          <a:blip r:embed="rId3">
            <a:alphaModFix/>
          </a:blip>
          <a:srcRect/>
          <a:stretch/>
        </p:blipFill>
        <p:spPr>
          <a:xfrm>
            <a:off x="1" y="1"/>
            <a:ext cx="9144000" cy="3205655"/>
          </a:xfrm>
          <a:prstGeom prst="rect">
            <a:avLst/>
          </a:prstGeom>
          <a:noFill/>
          <a:ln>
            <a:noFill/>
          </a:ln>
        </p:spPr>
      </p:pic>
      <p:pic>
        <p:nvPicPr>
          <p:cNvPr id="171" name="Google Shape;171;p29"/>
          <p:cNvPicPr preferRelativeResize="0"/>
          <p:nvPr/>
        </p:nvPicPr>
        <p:blipFill rotWithShape="1">
          <a:blip r:embed="rId4">
            <a:alphaModFix/>
          </a:blip>
          <a:srcRect/>
          <a:stretch/>
        </p:blipFill>
        <p:spPr>
          <a:xfrm>
            <a:off x="171451" y="5678424"/>
            <a:ext cx="1792757" cy="704132"/>
          </a:xfrm>
          <a:prstGeom prst="rect">
            <a:avLst/>
          </a:prstGeom>
          <a:noFill/>
          <a:ln>
            <a:noFill/>
          </a:ln>
        </p:spPr>
      </p:pic>
      <p:pic>
        <p:nvPicPr>
          <p:cNvPr id="172" name="Google Shape;172;p29"/>
          <p:cNvPicPr preferRelativeResize="0"/>
          <p:nvPr/>
        </p:nvPicPr>
        <p:blipFill rotWithShape="1">
          <a:blip r:embed="rId5">
            <a:alphaModFix/>
          </a:blip>
          <a:srcRect l="14879" t="37787" b="27716"/>
          <a:stretch/>
        </p:blipFill>
        <p:spPr>
          <a:xfrm>
            <a:off x="6631687" y="6045076"/>
            <a:ext cx="2284585" cy="329184"/>
          </a:xfrm>
          <a:prstGeom prst="rect">
            <a:avLst/>
          </a:prstGeom>
          <a:noFill/>
          <a:ln>
            <a:noFill/>
          </a:ln>
        </p:spPr>
      </p:pic>
    </p:spTree>
    <p:extLst>
      <p:ext uri="{BB962C8B-B14F-4D97-AF65-F5344CB8AC3E}">
        <p14:creationId xmlns:p14="http://schemas.microsoft.com/office/powerpoint/2010/main" val="324986579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74"/>
        <p:cNvGrpSpPr/>
        <p:nvPr/>
      </p:nvGrpSpPr>
      <p:grpSpPr>
        <a:xfrm>
          <a:off x="0" y="0"/>
          <a:ext cx="0" cy="0"/>
          <a:chOff x="0" y="0"/>
          <a:chExt cx="0" cy="0"/>
        </a:xfrm>
      </p:grpSpPr>
      <p:sp>
        <p:nvSpPr>
          <p:cNvPr id="175" name="Google Shape;175;p31"/>
          <p:cNvSpPr/>
          <p:nvPr/>
        </p:nvSpPr>
        <p:spPr>
          <a:xfrm>
            <a:off x="0" y="0"/>
            <a:ext cx="9144000" cy="6858000"/>
          </a:xfrm>
          <a:prstGeom prst="rect">
            <a:avLst/>
          </a:prstGeom>
          <a:solidFill>
            <a:srgbClr val="FFB3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chemeClr val="lt1"/>
              </a:solidFill>
              <a:latin typeface="Arial"/>
              <a:ea typeface="Arial"/>
              <a:cs typeface="Arial"/>
              <a:sym typeface="Arial"/>
            </a:endParaRPr>
          </a:p>
        </p:txBody>
      </p:sp>
      <p:sp>
        <p:nvSpPr>
          <p:cNvPr id="176" name="Google Shape;176;p31"/>
          <p:cNvSpPr/>
          <p:nvPr/>
        </p:nvSpPr>
        <p:spPr>
          <a:xfrm>
            <a:off x="0" y="6538912"/>
            <a:ext cx="9144000" cy="319088"/>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177" name="Google Shape;177;p31"/>
          <p:cNvPicPr preferRelativeResize="0"/>
          <p:nvPr/>
        </p:nvPicPr>
        <p:blipFill rotWithShape="1">
          <a:blip r:embed="rId3">
            <a:alphaModFix/>
          </a:blip>
          <a:srcRect/>
          <a:stretch/>
        </p:blipFill>
        <p:spPr>
          <a:xfrm>
            <a:off x="5655501" y="25052"/>
            <a:ext cx="3488499" cy="6513861"/>
          </a:xfrm>
          <a:prstGeom prst="rect">
            <a:avLst/>
          </a:prstGeom>
          <a:noFill/>
          <a:ln>
            <a:noFill/>
          </a:ln>
        </p:spPr>
      </p:pic>
      <p:pic>
        <p:nvPicPr>
          <p:cNvPr id="178" name="Google Shape;178;p31"/>
          <p:cNvPicPr preferRelativeResize="0"/>
          <p:nvPr/>
        </p:nvPicPr>
        <p:blipFill rotWithShape="1">
          <a:blip r:embed="rId4">
            <a:alphaModFix/>
          </a:blip>
          <a:srcRect/>
          <a:stretch/>
        </p:blipFill>
        <p:spPr>
          <a:xfrm>
            <a:off x="171451" y="5678424"/>
            <a:ext cx="1792757" cy="704132"/>
          </a:xfrm>
          <a:prstGeom prst="rect">
            <a:avLst/>
          </a:prstGeom>
          <a:noFill/>
          <a:ln>
            <a:noFill/>
          </a:ln>
        </p:spPr>
      </p:pic>
    </p:spTree>
    <p:extLst>
      <p:ext uri="{BB962C8B-B14F-4D97-AF65-F5344CB8AC3E}">
        <p14:creationId xmlns:p14="http://schemas.microsoft.com/office/powerpoint/2010/main" val="2098102090"/>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85"/>
        <p:cNvGrpSpPr/>
        <p:nvPr/>
      </p:nvGrpSpPr>
      <p:grpSpPr>
        <a:xfrm>
          <a:off x="0" y="0"/>
          <a:ext cx="0" cy="0"/>
          <a:chOff x="0" y="0"/>
          <a:chExt cx="0" cy="0"/>
        </a:xfrm>
      </p:grpSpPr>
      <p:sp>
        <p:nvSpPr>
          <p:cNvPr id="186" name="Google Shape;186;p33"/>
          <p:cNvSpPr/>
          <p:nvPr/>
        </p:nvSpPr>
        <p:spPr>
          <a:xfrm>
            <a:off x="0" y="0"/>
            <a:ext cx="9144000" cy="6858000"/>
          </a:xfrm>
          <a:prstGeom prst="rect">
            <a:avLst/>
          </a:prstGeom>
          <a:solidFill>
            <a:srgbClr val="FFB3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chemeClr val="lt1"/>
              </a:solidFill>
              <a:latin typeface="Arial"/>
              <a:ea typeface="Arial"/>
              <a:cs typeface="Arial"/>
              <a:sym typeface="Arial"/>
            </a:endParaRPr>
          </a:p>
        </p:txBody>
      </p:sp>
      <p:sp>
        <p:nvSpPr>
          <p:cNvPr id="187" name="Google Shape;187;p33"/>
          <p:cNvSpPr/>
          <p:nvPr/>
        </p:nvSpPr>
        <p:spPr>
          <a:xfrm>
            <a:off x="0" y="6538912"/>
            <a:ext cx="9144000" cy="319088"/>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188" name="Google Shape;188;p33"/>
          <p:cNvPicPr preferRelativeResize="0"/>
          <p:nvPr/>
        </p:nvPicPr>
        <p:blipFill rotWithShape="1">
          <a:blip r:embed="rId13">
            <a:alphaModFix/>
          </a:blip>
          <a:srcRect/>
          <a:stretch/>
        </p:blipFill>
        <p:spPr>
          <a:xfrm>
            <a:off x="172492" y="5961889"/>
            <a:ext cx="1043609" cy="409893"/>
          </a:xfrm>
          <a:prstGeom prst="rect">
            <a:avLst/>
          </a:prstGeom>
          <a:noFill/>
          <a:ln>
            <a:noFill/>
          </a:ln>
        </p:spPr>
      </p:pic>
      <p:pic>
        <p:nvPicPr>
          <p:cNvPr id="189" name="Google Shape;189;p33"/>
          <p:cNvPicPr preferRelativeResize="0"/>
          <p:nvPr/>
        </p:nvPicPr>
        <p:blipFill rotWithShape="1">
          <a:blip r:embed="rId14">
            <a:alphaModFix/>
          </a:blip>
          <a:srcRect l="14879" t="37787" b="27716"/>
          <a:stretch/>
        </p:blipFill>
        <p:spPr>
          <a:xfrm>
            <a:off x="6630713" y="6056226"/>
            <a:ext cx="2196598" cy="316506"/>
          </a:xfrm>
          <a:prstGeom prst="rect">
            <a:avLst/>
          </a:prstGeom>
          <a:noFill/>
          <a:ln>
            <a:noFill/>
          </a:ln>
        </p:spPr>
      </p:pic>
    </p:spTree>
    <p:extLst>
      <p:ext uri="{BB962C8B-B14F-4D97-AF65-F5344CB8AC3E}">
        <p14:creationId xmlns:p14="http://schemas.microsoft.com/office/powerpoint/2010/main" val="2815367469"/>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51"/>
        <p:cNvGrpSpPr/>
        <p:nvPr/>
      </p:nvGrpSpPr>
      <p:grpSpPr>
        <a:xfrm>
          <a:off x="0" y="0"/>
          <a:ext cx="0" cy="0"/>
          <a:chOff x="0" y="0"/>
          <a:chExt cx="0" cy="0"/>
        </a:xfrm>
      </p:grpSpPr>
      <p:sp>
        <p:nvSpPr>
          <p:cNvPr id="252" name="Google Shape;252;p45"/>
          <p:cNvSpPr/>
          <p:nvPr/>
        </p:nvSpPr>
        <p:spPr>
          <a:xfrm>
            <a:off x="0" y="0"/>
            <a:ext cx="9144000" cy="6858000"/>
          </a:xfrm>
          <a:prstGeom prst="rect">
            <a:avLst/>
          </a:prstGeom>
          <a:solidFill>
            <a:srgbClr val="FFB3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chemeClr val="lt1"/>
              </a:solidFill>
              <a:latin typeface="Arial"/>
              <a:ea typeface="Arial"/>
              <a:cs typeface="Arial"/>
              <a:sym typeface="Arial"/>
            </a:endParaRPr>
          </a:p>
        </p:txBody>
      </p:sp>
      <p:sp>
        <p:nvSpPr>
          <p:cNvPr id="253" name="Google Shape;253;p45"/>
          <p:cNvSpPr/>
          <p:nvPr/>
        </p:nvSpPr>
        <p:spPr>
          <a:xfrm>
            <a:off x="0" y="6538912"/>
            <a:ext cx="9144000" cy="319088"/>
          </a:xfrm>
          <a:prstGeom prst="rect">
            <a:avLst/>
          </a:prstGeom>
          <a:solidFill>
            <a:schemeClr val="dk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254" name="Google Shape;254;p45"/>
          <p:cNvPicPr preferRelativeResize="0"/>
          <p:nvPr/>
        </p:nvPicPr>
        <p:blipFill rotWithShape="1">
          <a:blip r:embed="rId13">
            <a:alphaModFix/>
          </a:blip>
          <a:srcRect/>
          <a:stretch/>
        </p:blipFill>
        <p:spPr>
          <a:xfrm>
            <a:off x="172492" y="5961889"/>
            <a:ext cx="1043609" cy="409893"/>
          </a:xfrm>
          <a:prstGeom prst="rect">
            <a:avLst/>
          </a:prstGeom>
          <a:noFill/>
          <a:ln>
            <a:noFill/>
          </a:ln>
        </p:spPr>
      </p:pic>
    </p:spTree>
    <p:extLst>
      <p:ext uri="{BB962C8B-B14F-4D97-AF65-F5344CB8AC3E}">
        <p14:creationId xmlns:p14="http://schemas.microsoft.com/office/powerpoint/2010/main" val="1966259615"/>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16"/>
        <p:cNvGrpSpPr/>
        <p:nvPr/>
      </p:nvGrpSpPr>
      <p:grpSpPr>
        <a:xfrm>
          <a:off x="0" y="0"/>
          <a:ext cx="0" cy="0"/>
          <a:chOff x="0" y="0"/>
          <a:chExt cx="0" cy="0"/>
        </a:xfrm>
      </p:grpSpPr>
      <p:sp>
        <p:nvSpPr>
          <p:cNvPr id="317" name="Google Shape;317;p57"/>
          <p:cNvSpPr/>
          <p:nvPr/>
        </p:nvSpPr>
        <p:spPr>
          <a:xfrm>
            <a:off x="0" y="6538912"/>
            <a:ext cx="9144000" cy="319088"/>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a:solidFill>
                <a:srgbClr val="FFB300"/>
              </a:solidFill>
              <a:latin typeface="Arial"/>
              <a:ea typeface="Arial"/>
              <a:cs typeface="Arial"/>
              <a:sym typeface="Arial"/>
            </a:endParaRPr>
          </a:p>
        </p:txBody>
      </p:sp>
      <p:pic>
        <p:nvPicPr>
          <p:cNvPr id="318" name="Google Shape;318;p57"/>
          <p:cNvPicPr preferRelativeResize="0"/>
          <p:nvPr/>
        </p:nvPicPr>
        <p:blipFill rotWithShape="1">
          <a:blip r:embed="rId3">
            <a:alphaModFix/>
          </a:blip>
          <a:srcRect/>
          <a:stretch/>
        </p:blipFill>
        <p:spPr>
          <a:xfrm>
            <a:off x="5655501" y="25052"/>
            <a:ext cx="3488499" cy="6513861"/>
          </a:xfrm>
          <a:prstGeom prst="rect">
            <a:avLst/>
          </a:prstGeom>
          <a:noFill/>
          <a:ln>
            <a:noFill/>
          </a:ln>
        </p:spPr>
      </p:pic>
      <p:pic>
        <p:nvPicPr>
          <p:cNvPr id="319" name="Google Shape;319;p57"/>
          <p:cNvPicPr preferRelativeResize="0"/>
          <p:nvPr/>
        </p:nvPicPr>
        <p:blipFill rotWithShape="1">
          <a:blip r:embed="rId4">
            <a:alphaModFix/>
          </a:blip>
          <a:srcRect/>
          <a:stretch/>
        </p:blipFill>
        <p:spPr>
          <a:xfrm>
            <a:off x="171451" y="5678425"/>
            <a:ext cx="1792757" cy="697571"/>
          </a:xfrm>
          <a:prstGeom prst="rect">
            <a:avLst/>
          </a:prstGeom>
          <a:noFill/>
          <a:ln>
            <a:noFill/>
          </a:ln>
        </p:spPr>
      </p:pic>
    </p:spTree>
    <p:extLst>
      <p:ext uri="{BB962C8B-B14F-4D97-AF65-F5344CB8AC3E}">
        <p14:creationId xmlns:p14="http://schemas.microsoft.com/office/powerpoint/2010/main" val="3196012214"/>
      </p:ext>
    </p:extLst>
  </p:cSld>
  <p:clrMap bg1="lt1" tx1="dk1" bg2="dk2" tx2="lt2" accent1="accent1" accent2="accent2" accent3="accent3" accent4="accent4" accent5="accent5" accent6="accent6" hlink="hlink" folHlink="folHlink"/>
  <p:sldLayoutIdLst>
    <p:sldLayoutId id="214748371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hyperlink" Target="https://faculty.provost.vcu.edu/retired-faculty/" TargetMode="External"/><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8" Type="http://schemas.openxmlformats.org/officeDocument/2006/relationships/hyperlink" Target="https://llichesterfield.org/" TargetMode="External"/><Relationship Id="rId3" Type="http://schemas.openxmlformats.org/officeDocument/2006/relationships/hyperlink" Target="https://www.dhrm.virginia.gov/" TargetMode="External"/><Relationship Id="rId7" Type="http://schemas.openxmlformats.org/officeDocument/2006/relationships/hyperlink" Target="https://www.irs.gov/" TargetMode="External"/><Relationship Id="rId2" Type="http://schemas.openxmlformats.org/officeDocument/2006/relationships/notesSlide" Target="../notesSlides/notesSlide30.xml"/><Relationship Id="rId1" Type="http://schemas.openxmlformats.org/officeDocument/2006/relationships/slideLayout" Target="../slideLayouts/slideLayout63.xml"/><Relationship Id="rId6" Type="http://schemas.openxmlformats.org/officeDocument/2006/relationships/hyperlink" Target="https://www.aarp.org/" TargetMode="External"/><Relationship Id="rId5" Type="http://schemas.openxmlformats.org/officeDocument/2006/relationships/hyperlink" Target="https://vcoa.chp.vcu.edu/" TargetMode="External"/><Relationship Id="rId4" Type="http://schemas.openxmlformats.org/officeDocument/2006/relationships/hyperlink" Target="https://www.vda.virginia.gov/vicap.htm" TargetMode="External"/><Relationship Id="rId9" Type="http://schemas.openxmlformats.org/officeDocument/2006/relationships/hyperlink" Target="https://rar.vcu.edu/registration/senior-citizens-higher-education-progra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o.vcu.edu/hrsupport" TargetMode="External"/><Relationship Id="rId2" Type="http://schemas.openxmlformats.org/officeDocument/2006/relationships/notesSlide" Target="../notesSlides/notesSlide31.xml"/><Relationship Id="rId1" Type="http://schemas.openxmlformats.org/officeDocument/2006/relationships/slideLayout" Target="../slideLayouts/slideLayout64.xml"/><Relationship Id="rId6" Type="http://schemas.openxmlformats.org/officeDocument/2006/relationships/image" Target="../media/image10.png"/><Relationship Id="rId5" Type="http://schemas.openxmlformats.org/officeDocument/2006/relationships/hyperlink" Target="http://bit.ly/3Cepja0" TargetMode="External"/><Relationship Id="rId4" Type="http://schemas.openxmlformats.org/officeDocument/2006/relationships/hyperlink" Target="mailto:BENEFITS@VC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hyperlink" Target="https://hr.vcu.edu/current-employees/benefits/a-z-list-of-benefits/retirement/individual-retirement-counseling/"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hyperlink" Target="https://hr.vcu.edu/current-employees/benefits/a-z-list-of-benefits/retirement/optional-retirement-pla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p:cNvPicPr preferRelativeResize="0"/>
          <p:nvPr/>
        </p:nvPicPr>
        <p:blipFill rotWithShape="1">
          <a:blip r:embed="rId3">
            <a:alphaModFix/>
          </a:blip>
          <a:srcRect/>
          <a:stretch/>
        </p:blipFill>
        <p:spPr>
          <a:xfrm>
            <a:off x="0" y="280951"/>
            <a:ext cx="9144000" cy="5582522"/>
          </a:xfrm>
          <a:prstGeom prst="rect">
            <a:avLst/>
          </a:prstGeom>
          <a:noFill/>
          <a:ln>
            <a:noFill/>
          </a:ln>
        </p:spPr>
      </p:pic>
      <p:sp>
        <p:nvSpPr>
          <p:cNvPr id="37" name="Google Shape;37;p1"/>
          <p:cNvSpPr txBox="1"/>
          <p:nvPr/>
        </p:nvSpPr>
        <p:spPr>
          <a:xfrm>
            <a:off x="827840" y="2389672"/>
            <a:ext cx="7488300" cy="2062500"/>
          </a:xfrm>
          <a:prstGeom prst="rect">
            <a:avLst/>
          </a:prstGeom>
          <a:solidFill>
            <a:schemeClr val="dk1">
              <a:alpha val="49411"/>
            </a:schemeClr>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HOW TO RETIRE WITH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C000"/>
                </a:solidFill>
                <a:latin typeface="Calibri"/>
                <a:ea typeface="Calibri"/>
                <a:cs typeface="Calibri"/>
                <a:sym typeface="Calibri"/>
              </a:rPr>
              <a:t>OPTIONAL RETIREMENT PLAN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38" name="Google Shape;38;p1"/>
          <p:cNvSpPr/>
          <p:nvPr/>
        </p:nvSpPr>
        <p:spPr>
          <a:xfrm>
            <a:off x="1544301" y="1680608"/>
            <a:ext cx="605539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Teko"/>
                <a:ea typeface="Teko"/>
                <a:cs typeface="Teko"/>
                <a:sym typeface="Teko"/>
              </a:rPr>
              <a:t>VCU HUMAN RESOURCES PRESENTS: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0"/>
          <p:cNvSpPr txBox="1">
            <a:spLocks noGrp="1"/>
          </p:cNvSpPr>
          <p:nvPr>
            <p:ph type="body" idx="1"/>
          </p:nvPr>
        </p:nvSpPr>
        <p:spPr>
          <a:xfrm>
            <a:off x="304060" y="1640211"/>
            <a:ext cx="8535880" cy="3464449"/>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Clr>
                <a:srgbClr val="000000"/>
              </a:buClr>
              <a:buSzPts val="200"/>
              <a:buChar char="•"/>
            </a:pPr>
            <a:r>
              <a:rPr lang="en-US" sz="2400" b="1" i="0" u="none">
                <a:solidFill>
                  <a:srgbClr val="000000"/>
                </a:solidFill>
                <a:latin typeface="Calibri"/>
                <a:ea typeface="Calibri"/>
                <a:cs typeface="Calibri"/>
                <a:sym typeface="Calibri"/>
              </a:rPr>
              <a:t>Eligible for VRS membership 6/30/2010 or earlier (VRS Plan 1)</a:t>
            </a:r>
            <a:endParaRPr b="1">
              <a:latin typeface="Calibri"/>
              <a:ea typeface="Calibri"/>
              <a:cs typeface="Calibri"/>
              <a:sym typeface="Calibri"/>
            </a:endParaRPr>
          </a:p>
          <a:p>
            <a:pPr marL="457200" lvl="0" indent="-381000" algn="l" rtl="0">
              <a:spcBef>
                <a:spcPts val="0"/>
              </a:spcBef>
              <a:spcAft>
                <a:spcPts val="0"/>
              </a:spcAft>
              <a:buClr>
                <a:srgbClr val="000000"/>
              </a:buClr>
              <a:buSzPts val="2400"/>
              <a:buChar char="•"/>
            </a:pPr>
            <a:r>
              <a:rPr lang="en-US" sz="2400">
                <a:latin typeface="Calibri"/>
                <a:ea typeface="Calibri"/>
                <a:cs typeface="Calibri"/>
                <a:sym typeface="Calibri"/>
              </a:rPr>
              <a:t>Age 65 if you have at least five years (60 months) of service credit, or at age 50 if you have at least 30 years of service credit. </a:t>
            </a:r>
            <a:endParaRPr sz="2400">
              <a:latin typeface="Calibri"/>
              <a:ea typeface="Calibri"/>
              <a:cs typeface="Calibri"/>
              <a:sym typeface="Calibri"/>
            </a:endParaRPr>
          </a:p>
          <a:p>
            <a:pPr marL="457200" lvl="0" indent="-381000" algn="l" rtl="0">
              <a:spcBef>
                <a:spcPts val="0"/>
              </a:spcBef>
              <a:spcAft>
                <a:spcPts val="0"/>
              </a:spcAft>
              <a:buClr>
                <a:srgbClr val="000000"/>
              </a:buClr>
              <a:buSzPts val="2400"/>
              <a:buChar char="•"/>
            </a:pPr>
            <a:r>
              <a:rPr lang="en-US" sz="2400">
                <a:latin typeface="Calibri"/>
                <a:ea typeface="Calibri"/>
                <a:cs typeface="Calibri"/>
                <a:sym typeface="Calibri"/>
              </a:rPr>
              <a:t>Age 55 if you have at least five years (60 months) of service credit, or age 50 if you have at least 10 years of service credit.</a:t>
            </a:r>
            <a:endParaRPr sz="2400" b="1"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Clr>
                <a:srgbClr val="000000"/>
              </a:buClr>
              <a:buSzPts val="200"/>
              <a:buChar char="•"/>
            </a:pPr>
            <a:r>
              <a:rPr lang="en-US" sz="2400" b="1" i="0" u="none">
                <a:solidFill>
                  <a:srgbClr val="000000"/>
                </a:solidFill>
                <a:latin typeface="Calibri"/>
                <a:ea typeface="Calibri"/>
                <a:cs typeface="Calibri"/>
                <a:sym typeface="Calibri"/>
              </a:rPr>
              <a:t>Eligible for VRS membership 7/1/2010 or later (VRS Plan 2 &amp; Hybrid)</a:t>
            </a:r>
            <a:endParaRPr b="1">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Normal Social Security retirement age with at least five years (60 months) of service credit or </a:t>
            </a:r>
            <a:endParaRPr sz="2400">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when your age (years) and service (years) equal 90.</a:t>
            </a:r>
            <a:endParaRPr>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92" name="Google Shape;92;p10"/>
          <p:cNvSpPr txBox="1"/>
          <p:nvPr/>
        </p:nvSpPr>
        <p:spPr>
          <a:xfrm>
            <a:off x="987641" y="453343"/>
            <a:ext cx="7168718"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CORRESPONDING VRS ELIGIBILITY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1"/>
          <p:cNvSpPr txBox="1">
            <a:spLocks noGrp="1"/>
          </p:cNvSpPr>
          <p:nvPr>
            <p:ph type="body" idx="1"/>
          </p:nvPr>
        </p:nvSpPr>
        <p:spPr>
          <a:xfrm>
            <a:off x="628650" y="1899145"/>
            <a:ext cx="7886700" cy="4279651"/>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rgbClr val="000000"/>
              </a:buClr>
              <a:buSzPts val="2400"/>
              <a:buFont typeface="Arial"/>
              <a:buNone/>
            </a:pPr>
            <a:r>
              <a:rPr lang="en-US" sz="2000" b="1" i="0" u="none">
                <a:solidFill>
                  <a:srgbClr val="000000"/>
                </a:solidFill>
                <a:latin typeface="Calibri"/>
                <a:ea typeface="Calibri"/>
                <a:cs typeface="Calibri"/>
                <a:sym typeface="Calibri"/>
              </a:rPr>
              <a:t>COVA Care, COVA HealthAware, COVA HDHP, Kaiser, Optima</a:t>
            </a:r>
            <a:endParaRPr sz="2000" b="1">
              <a:latin typeface="Calibri"/>
              <a:ea typeface="Calibri"/>
              <a:cs typeface="Calibri"/>
              <a:sym typeface="Calibri"/>
            </a:endParaRPr>
          </a:p>
          <a:p>
            <a:pPr marL="171450" marR="0" lvl="0" indent="-171450" algn="l" rtl="0">
              <a:lnSpc>
                <a:spcPct val="80000"/>
              </a:lnSpc>
              <a:spcBef>
                <a:spcPts val="200"/>
              </a:spcBef>
              <a:spcAft>
                <a:spcPts val="0"/>
              </a:spcAft>
              <a:buClr>
                <a:schemeClr val="dk1"/>
              </a:buClr>
              <a:buSzPts val="1000"/>
              <a:buFont typeface="Arial"/>
              <a:buNone/>
            </a:pPr>
            <a:endParaRPr sz="2000" b="0" i="0" u="none">
              <a:solidFill>
                <a:srgbClr val="000000"/>
              </a:solidFill>
              <a:latin typeface="Calibri"/>
              <a:ea typeface="Calibri"/>
              <a:cs typeface="Calibri"/>
              <a:sym typeface="Calibri"/>
            </a:endParaRPr>
          </a:p>
          <a:p>
            <a:pPr marL="171450" marR="0" lvl="0" indent="-171450" algn="l" rtl="0">
              <a:lnSpc>
                <a:spcPct val="80000"/>
              </a:lnSpc>
              <a:spcBef>
                <a:spcPts val="200"/>
              </a:spcBef>
              <a:spcAft>
                <a:spcPts val="0"/>
              </a:spcAft>
              <a:buClr>
                <a:srgbClr val="000000"/>
              </a:buClr>
              <a:buSzPts val="1800"/>
              <a:buChar char="•"/>
            </a:pPr>
            <a:r>
              <a:rPr lang="en-US" sz="2000">
                <a:solidFill>
                  <a:srgbClr val="000000"/>
                </a:solidFill>
                <a:latin typeface="Calibri"/>
                <a:ea typeface="Calibri"/>
                <a:cs typeface="Calibri"/>
                <a:sym typeface="Calibri"/>
              </a:rPr>
              <a:t>Retiree pays </a:t>
            </a:r>
            <a:r>
              <a:rPr lang="en-US" sz="2000" b="1">
                <a:solidFill>
                  <a:srgbClr val="000000"/>
                </a:solidFill>
                <a:latin typeface="Calibri"/>
                <a:ea typeface="Calibri"/>
                <a:cs typeface="Calibri"/>
                <a:sym typeface="Calibri"/>
              </a:rPr>
              <a:t>full</a:t>
            </a:r>
            <a:r>
              <a:rPr lang="en-US" sz="2000">
                <a:solidFill>
                  <a:srgbClr val="000000"/>
                </a:solidFill>
                <a:latin typeface="Calibri"/>
                <a:ea typeface="Calibri"/>
                <a:cs typeface="Calibri"/>
                <a:sym typeface="Calibri"/>
              </a:rPr>
              <a:t> premium </a:t>
            </a:r>
            <a:endParaRPr sz="2000">
              <a:solidFill>
                <a:srgbClr val="000000"/>
              </a:solidFill>
              <a:latin typeface="Calibri"/>
              <a:ea typeface="Calibri"/>
              <a:cs typeface="Calibri"/>
              <a:sym typeface="Calibri"/>
            </a:endParaRPr>
          </a:p>
          <a:p>
            <a:pPr marL="171450" marR="0" lvl="0" indent="-171450" algn="l" rtl="0">
              <a:lnSpc>
                <a:spcPct val="80000"/>
              </a:lnSpc>
              <a:spcBef>
                <a:spcPts val="200"/>
              </a:spcBef>
              <a:spcAft>
                <a:spcPts val="0"/>
              </a:spcAft>
              <a:buClr>
                <a:srgbClr val="000000"/>
              </a:buClr>
              <a:buSzPts val="1800"/>
              <a:buFont typeface="Arial"/>
              <a:buChar char="•"/>
            </a:pPr>
            <a:r>
              <a:rPr lang="en-US" sz="2000" b="0" i="0" u="none">
                <a:solidFill>
                  <a:srgbClr val="000000"/>
                </a:solidFill>
                <a:latin typeface="Calibri"/>
                <a:ea typeface="Calibri"/>
                <a:cs typeface="Calibri"/>
                <a:sym typeface="Calibri"/>
              </a:rPr>
              <a:t>For retirees and enrolled dependents not eligible for Medicare</a:t>
            </a:r>
            <a:endParaRPr sz="2000">
              <a:latin typeface="Calibri"/>
              <a:ea typeface="Calibri"/>
              <a:cs typeface="Calibri"/>
              <a:sym typeface="Calibri"/>
            </a:endParaRPr>
          </a:p>
          <a:p>
            <a:pPr marL="171450" marR="0" lvl="0" indent="-171450" algn="l" rtl="0">
              <a:lnSpc>
                <a:spcPct val="80000"/>
              </a:lnSpc>
              <a:spcBef>
                <a:spcPts val="300"/>
              </a:spcBef>
              <a:spcAft>
                <a:spcPts val="0"/>
              </a:spcAft>
              <a:buClr>
                <a:srgbClr val="000000"/>
              </a:buClr>
              <a:buSzPts val="1800"/>
              <a:buFont typeface="Arial"/>
              <a:buChar char="•"/>
            </a:pPr>
            <a:r>
              <a:rPr lang="en-US" sz="2000" b="0" i="0" u="none">
                <a:solidFill>
                  <a:srgbClr val="000000"/>
                </a:solidFill>
                <a:latin typeface="Calibri"/>
                <a:ea typeface="Calibri"/>
                <a:cs typeface="Calibri"/>
                <a:sym typeface="Calibri"/>
              </a:rPr>
              <a:t>Same plans and options available to active employees</a:t>
            </a:r>
            <a:endParaRPr sz="2000">
              <a:latin typeface="Calibri"/>
              <a:ea typeface="Calibri"/>
              <a:cs typeface="Calibri"/>
              <a:sym typeface="Calibri"/>
            </a:endParaRPr>
          </a:p>
          <a:p>
            <a:pPr marL="171450" marR="0" lvl="0" indent="-171450" algn="l" rtl="0">
              <a:lnSpc>
                <a:spcPct val="80000"/>
              </a:lnSpc>
              <a:spcBef>
                <a:spcPts val="300"/>
              </a:spcBef>
              <a:spcAft>
                <a:spcPts val="0"/>
              </a:spcAft>
              <a:buClr>
                <a:srgbClr val="000000"/>
              </a:buClr>
              <a:buSzPts val="1800"/>
              <a:buFont typeface="Arial"/>
              <a:buChar char="•"/>
            </a:pPr>
            <a:r>
              <a:rPr lang="en-US" sz="2000" b="0" i="0" u="none">
                <a:solidFill>
                  <a:srgbClr val="000000"/>
                </a:solidFill>
                <a:latin typeface="Calibri"/>
                <a:ea typeface="Calibri"/>
                <a:cs typeface="Calibri"/>
                <a:sym typeface="Calibri"/>
              </a:rPr>
              <a:t>Retirees and their covered spouses are eligible for the same premium discounts as employees</a:t>
            </a:r>
            <a:endParaRPr sz="2000">
              <a:latin typeface="Calibri"/>
              <a:ea typeface="Calibri"/>
              <a:cs typeface="Calibri"/>
              <a:sym typeface="Calibri"/>
            </a:endParaRPr>
          </a:p>
          <a:p>
            <a:pPr marL="171450" marR="0" lvl="0" indent="-171450" algn="l" rtl="0">
              <a:lnSpc>
                <a:spcPct val="80000"/>
              </a:lnSpc>
              <a:spcBef>
                <a:spcPts val="200"/>
              </a:spcBef>
              <a:spcAft>
                <a:spcPts val="0"/>
              </a:spcAft>
              <a:buClr>
                <a:schemeClr val="dk1"/>
              </a:buClr>
              <a:buSzPts val="1200"/>
              <a:buFont typeface="Arial"/>
              <a:buNone/>
            </a:pPr>
            <a:endParaRPr sz="2000" b="0" i="0" u="none">
              <a:solidFill>
                <a:srgbClr val="000000"/>
              </a:solidFill>
              <a:latin typeface="Calibri"/>
              <a:ea typeface="Calibri"/>
              <a:cs typeface="Calibri"/>
              <a:sym typeface="Calibri"/>
            </a:endParaRPr>
          </a:p>
          <a:p>
            <a:pPr marL="171450" marR="0" lvl="0" indent="-171450" algn="l" rtl="0">
              <a:lnSpc>
                <a:spcPct val="80000"/>
              </a:lnSpc>
              <a:spcBef>
                <a:spcPts val="400"/>
              </a:spcBef>
              <a:spcAft>
                <a:spcPts val="0"/>
              </a:spcAft>
              <a:buClr>
                <a:srgbClr val="000000"/>
              </a:buClr>
              <a:buSzPts val="2400"/>
              <a:buFont typeface="Arial"/>
              <a:buNone/>
            </a:pPr>
            <a:r>
              <a:rPr lang="en-US" sz="2000" b="1" i="0" u="none">
                <a:solidFill>
                  <a:srgbClr val="000000"/>
                </a:solidFill>
                <a:latin typeface="Calibri"/>
                <a:ea typeface="Calibri"/>
                <a:cs typeface="Calibri"/>
                <a:sym typeface="Calibri"/>
              </a:rPr>
              <a:t>TRICARE Supplement Plan</a:t>
            </a:r>
            <a:endParaRPr sz="2000" b="1">
              <a:latin typeface="Calibri"/>
              <a:ea typeface="Calibri"/>
              <a:cs typeface="Calibri"/>
              <a:sym typeface="Calibri"/>
            </a:endParaRPr>
          </a:p>
          <a:p>
            <a:pPr marL="171450" marR="0" lvl="0" indent="-171450" algn="l" rtl="0">
              <a:lnSpc>
                <a:spcPct val="80000"/>
              </a:lnSpc>
              <a:spcBef>
                <a:spcPts val="300"/>
              </a:spcBef>
              <a:spcAft>
                <a:spcPts val="0"/>
              </a:spcAft>
              <a:buClr>
                <a:srgbClr val="000000"/>
              </a:buClr>
              <a:buSzPts val="1800"/>
              <a:buFont typeface="Arial"/>
              <a:buChar char="•"/>
            </a:pPr>
            <a:r>
              <a:rPr lang="en-US" sz="2000" b="0" i="0" u="none">
                <a:solidFill>
                  <a:srgbClr val="000000"/>
                </a:solidFill>
                <a:latin typeface="Calibri"/>
                <a:ea typeface="Calibri"/>
                <a:cs typeface="Calibri"/>
                <a:sym typeface="Calibri"/>
              </a:rPr>
              <a:t>For non-Medicare eligible retirees who are military retirees, or spouses/surviving spouses of military retirees, and eligible for TRICARE military health benefits</a:t>
            </a:r>
            <a:endParaRPr sz="2000">
              <a:latin typeface="Calibri"/>
              <a:ea typeface="Calibri"/>
              <a:cs typeface="Calibri"/>
              <a:sym typeface="Calibri"/>
            </a:endParaRPr>
          </a:p>
          <a:p>
            <a:pPr marL="171450" marR="0" lvl="0" indent="-171450" algn="l" rtl="0">
              <a:lnSpc>
                <a:spcPct val="80000"/>
              </a:lnSpc>
              <a:spcBef>
                <a:spcPts val="200"/>
              </a:spcBef>
              <a:spcAft>
                <a:spcPts val="0"/>
              </a:spcAft>
              <a:buClr>
                <a:schemeClr val="dk1"/>
              </a:buClr>
              <a:buSzPts val="1200"/>
              <a:buFont typeface="Arial"/>
              <a:buNone/>
            </a:pPr>
            <a:endParaRPr sz="1200" b="0" i="0" u="none">
              <a:solidFill>
                <a:srgbClr val="000000"/>
              </a:solidFill>
              <a:latin typeface="Calibri"/>
              <a:ea typeface="Calibri"/>
              <a:cs typeface="Calibri"/>
              <a:sym typeface="Calibri"/>
            </a:endParaRPr>
          </a:p>
          <a:p>
            <a:pPr marL="171450" marR="0" lvl="0" indent="0" algn="l" rtl="0">
              <a:lnSpc>
                <a:spcPct val="80000"/>
              </a:lnSpc>
              <a:spcBef>
                <a:spcPts val="300"/>
              </a:spcBef>
              <a:spcAft>
                <a:spcPts val="0"/>
              </a:spcAft>
              <a:buSzPts val="1800"/>
              <a:buNone/>
            </a:pPr>
            <a:endParaRPr>
              <a:latin typeface="Calibri"/>
              <a:ea typeface="Calibri"/>
              <a:cs typeface="Calibri"/>
              <a:sym typeface="Calibri"/>
            </a:endParaRPr>
          </a:p>
        </p:txBody>
      </p:sp>
      <p:sp>
        <p:nvSpPr>
          <p:cNvPr id="98" name="Google Shape;98;p11"/>
          <p:cNvSpPr txBox="1"/>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900"/>
              <a:buFont typeface="Arial"/>
              <a:buNone/>
            </a:pPr>
            <a:r>
              <a:rPr lang="en-US" sz="900" b="0" i="0" u="none" strike="noStrike" cap="none">
                <a:solidFill>
                  <a:srgbClr val="898989"/>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 name="Google Shape;99;p11"/>
          <p:cNvSpPr txBox="1"/>
          <p:nvPr/>
        </p:nvSpPr>
        <p:spPr>
          <a:xfrm>
            <a:off x="987641" y="559875"/>
            <a:ext cx="7168718" cy="1077218"/>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HEALTH BENEFITS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 NON</a:t>
            </a:r>
            <a:r>
              <a:rPr lang="en-US" sz="3200" b="0" i="0" u="none" strike="noStrike" cap="none">
                <a:solidFill>
                  <a:srgbClr val="000000"/>
                </a:solidFill>
                <a:latin typeface="Arial"/>
                <a:ea typeface="Arial"/>
                <a:cs typeface="Arial"/>
                <a:sym typeface="Arial"/>
              </a:rPr>
              <a:t>-</a:t>
            </a:r>
            <a:r>
              <a:rPr lang="en-US" sz="3200" b="0" i="0" u="none" strike="noStrike" cap="none">
                <a:solidFill>
                  <a:srgbClr val="000000"/>
                </a:solidFill>
                <a:latin typeface="Calibri"/>
                <a:ea typeface="Calibri"/>
                <a:cs typeface="Calibri"/>
                <a:sym typeface="Calibri"/>
              </a:rPr>
              <a:t>MEDICARE ELIGIBLE PLANS</a:t>
            </a:r>
            <a:endParaRPr sz="3200" b="0" i="0" u="none" strike="noStrike" cap="none">
              <a:solidFill>
                <a:srgbClr val="0000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body" idx="1"/>
          </p:nvPr>
        </p:nvSpPr>
        <p:spPr>
          <a:xfrm>
            <a:off x="548752" y="2055812"/>
            <a:ext cx="7886700" cy="2018406"/>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200"/>
              </a:spcBef>
              <a:spcAft>
                <a:spcPts val="0"/>
              </a:spcAft>
              <a:buClr>
                <a:schemeClr val="dk1"/>
              </a:buClr>
              <a:buSzPts val="2400"/>
              <a:buFont typeface="Arial"/>
              <a:buNone/>
            </a:pPr>
            <a:r>
              <a:rPr lang="en-US" sz="2000" b="1">
                <a:latin typeface="Calibri"/>
                <a:ea typeface="Calibri"/>
                <a:cs typeface="Calibri"/>
                <a:sym typeface="Calibri"/>
              </a:rPr>
              <a:t>Advantage 65</a:t>
            </a:r>
            <a:endParaRPr sz="2000" b="1">
              <a:latin typeface="Calibri"/>
              <a:ea typeface="Calibri"/>
              <a:cs typeface="Calibri"/>
              <a:sym typeface="Calibri"/>
            </a:endParaRPr>
          </a:p>
          <a:p>
            <a:pPr marL="171450" lvl="0" indent="-171450" algn="l" rtl="0">
              <a:lnSpc>
                <a:spcPct val="80000"/>
              </a:lnSpc>
              <a:spcBef>
                <a:spcPts val="200"/>
              </a:spcBef>
              <a:spcAft>
                <a:spcPts val="0"/>
              </a:spcAft>
              <a:buClr>
                <a:schemeClr val="dk1"/>
              </a:buClr>
              <a:buSzPts val="900"/>
              <a:buFont typeface="Arial"/>
              <a:buNone/>
            </a:pPr>
            <a:endParaRPr sz="2000">
              <a:latin typeface="Calibri"/>
              <a:ea typeface="Calibri"/>
              <a:cs typeface="Calibri"/>
              <a:sym typeface="Calibri"/>
            </a:endParaRPr>
          </a:p>
          <a:p>
            <a:pPr marL="171450" lvl="0" indent="-171450" algn="l" rtl="0">
              <a:lnSpc>
                <a:spcPct val="80000"/>
              </a:lnSpc>
              <a:spcBef>
                <a:spcPts val="200"/>
              </a:spcBef>
              <a:spcAft>
                <a:spcPts val="0"/>
              </a:spcAft>
              <a:buSzPts val="1800"/>
              <a:buChar char="•"/>
            </a:pPr>
            <a:r>
              <a:rPr lang="en-US" sz="2000">
                <a:latin typeface="Calibri"/>
                <a:ea typeface="Calibri"/>
                <a:cs typeface="Calibri"/>
                <a:sym typeface="Calibri"/>
              </a:rPr>
              <a:t>Retiree pays premium </a:t>
            </a:r>
            <a:endParaRPr sz="2000">
              <a:latin typeface="Calibri"/>
              <a:ea typeface="Calibri"/>
              <a:cs typeface="Calibri"/>
              <a:sym typeface="Calibri"/>
            </a:endParaRPr>
          </a:p>
          <a:p>
            <a:pPr marL="171450" lvl="0" indent="-171450" algn="l" rtl="0">
              <a:lnSpc>
                <a:spcPct val="80000"/>
              </a:lnSpc>
              <a:spcBef>
                <a:spcPts val="200"/>
              </a:spcBef>
              <a:spcAft>
                <a:spcPts val="0"/>
              </a:spcAft>
              <a:buSzPts val="1800"/>
              <a:buChar char="•"/>
            </a:pPr>
            <a:r>
              <a:rPr lang="en-US" sz="2000">
                <a:latin typeface="Calibri"/>
                <a:ea typeface="Calibri"/>
                <a:cs typeface="Calibri"/>
                <a:sym typeface="Calibri"/>
              </a:rPr>
              <a:t>For retirees and enrolled dependents eligible for Medicare</a:t>
            </a:r>
            <a:endParaRPr sz="2000">
              <a:latin typeface="Calibri"/>
              <a:ea typeface="Calibri"/>
              <a:cs typeface="Calibri"/>
              <a:sym typeface="Calibri"/>
            </a:endParaRPr>
          </a:p>
          <a:p>
            <a:pPr marL="171450" lvl="0" indent="-171450" algn="l" rtl="0">
              <a:lnSpc>
                <a:spcPct val="80000"/>
              </a:lnSpc>
              <a:spcBef>
                <a:spcPts val="300"/>
              </a:spcBef>
              <a:spcAft>
                <a:spcPts val="0"/>
              </a:spcAft>
              <a:buSzPts val="1800"/>
              <a:buChar char="•"/>
            </a:pPr>
            <a:r>
              <a:rPr lang="en-US" sz="2000">
                <a:latin typeface="Calibri"/>
                <a:ea typeface="Calibri"/>
                <a:cs typeface="Calibri"/>
                <a:sym typeface="Calibri"/>
              </a:rPr>
              <a:t>Supplements Medicare</a:t>
            </a:r>
            <a:endParaRPr sz="2000">
              <a:latin typeface="Calibri"/>
              <a:ea typeface="Calibri"/>
              <a:cs typeface="Calibri"/>
              <a:sym typeface="Calibri"/>
            </a:endParaRPr>
          </a:p>
          <a:p>
            <a:pPr marL="0" lvl="0" indent="0" algn="l" rtl="0">
              <a:lnSpc>
                <a:spcPct val="80000"/>
              </a:lnSpc>
              <a:spcBef>
                <a:spcPts val="300"/>
              </a:spcBef>
              <a:spcAft>
                <a:spcPts val="0"/>
              </a:spcAft>
              <a:buSzPts val="1800"/>
              <a:buNone/>
            </a:pPr>
            <a:endParaRPr>
              <a:latin typeface="Calibri"/>
              <a:ea typeface="Calibri"/>
              <a:cs typeface="Calibri"/>
              <a:sym typeface="Calibri"/>
            </a:endParaRPr>
          </a:p>
        </p:txBody>
      </p:sp>
      <p:sp>
        <p:nvSpPr>
          <p:cNvPr id="106" name="Google Shape;106;p12"/>
          <p:cNvSpPr txBox="1"/>
          <p:nvPr/>
        </p:nvSpPr>
        <p:spPr>
          <a:xfrm>
            <a:off x="987641" y="559875"/>
            <a:ext cx="7168718" cy="1077218"/>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HEALTH BENEFITS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MEDICARE ELIGIBLE PLANS</a:t>
            </a:r>
            <a:endParaRPr sz="32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txBox="1">
            <a:spLocks noGrp="1"/>
          </p:cNvSpPr>
          <p:nvPr>
            <p:ph type="body" idx="1"/>
          </p:nvPr>
        </p:nvSpPr>
        <p:spPr>
          <a:xfrm>
            <a:off x="457200" y="1187450"/>
            <a:ext cx="8229600" cy="4168775"/>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Arial"/>
              <a:ea typeface="Arial"/>
              <a:cs typeface="Arial"/>
              <a:sym typeface="Arial"/>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Arial"/>
              <a:ea typeface="Arial"/>
              <a:cs typeface="Arial"/>
              <a:sym typeface="Arial"/>
            </a:endParaRPr>
          </a:p>
        </p:txBody>
      </p:sp>
      <p:pic>
        <p:nvPicPr>
          <p:cNvPr id="112" name="Google Shape;112;p13"/>
          <p:cNvPicPr preferRelativeResize="0"/>
          <p:nvPr/>
        </p:nvPicPr>
        <p:blipFill rotWithShape="1">
          <a:blip r:embed="rId3">
            <a:alphaModFix/>
          </a:blip>
          <a:srcRect/>
          <a:stretch/>
        </p:blipFill>
        <p:spPr>
          <a:xfrm>
            <a:off x="295275" y="1414462"/>
            <a:ext cx="8553450" cy="4029075"/>
          </a:xfrm>
          <a:prstGeom prst="rect">
            <a:avLst/>
          </a:prstGeom>
          <a:noFill/>
          <a:ln>
            <a:noFill/>
          </a:ln>
        </p:spPr>
      </p:pic>
      <p:sp>
        <p:nvSpPr>
          <p:cNvPr id="113" name="Google Shape;113;p13"/>
          <p:cNvSpPr txBox="1"/>
          <p:nvPr/>
        </p:nvSpPr>
        <p:spPr>
          <a:xfrm>
            <a:off x="987641" y="559875"/>
            <a:ext cx="7168718"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HEALTH BENEFITS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body" idx="1"/>
          </p:nvPr>
        </p:nvSpPr>
        <p:spPr>
          <a:xfrm>
            <a:off x="457200" y="1187450"/>
            <a:ext cx="8229600" cy="4168775"/>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Arial"/>
              <a:ea typeface="Arial"/>
              <a:cs typeface="Arial"/>
              <a:sym typeface="Arial"/>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Arial"/>
              <a:ea typeface="Arial"/>
              <a:cs typeface="Arial"/>
              <a:sym typeface="Arial"/>
            </a:endParaRPr>
          </a:p>
        </p:txBody>
      </p:sp>
      <p:graphicFrame>
        <p:nvGraphicFramePr>
          <p:cNvPr id="119" name="Google Shape;119;p14"/>
          <p:cNvGraphicFramePr/>
          <p:nvPr/>
        </p:nvGraphicFramePr>
        <p:xfrm>
          <a:off x="342912" y="1570608"/>
          <a:ext cx="8458175" cy="4267200"/>
        </p:xfrm>
        <a:graphic>
          <a:graphicData uri="http://schemas.openxmlformats.org/drawingml/2006/table">
            <a:tbl>
              <a:tblPr>
                <a:noFill/>
                <a:tableStyleId>{C4C994E3-A103-4943-B5A7-62EC746A84E6}</a:tableStyleId>
              </a:tblPr>
              <a:tblGrid>
                <a:gridCol w="2843200">
                  <a:extLst>
                    <a:ext uri="{9D8B030D-6E8A-4147-A177-3AD203B41FA5}">
                      <a16:colId xmlns:a16="http://schemas.microsoft.com/office/drawing/2014/main" val="20000"/>
                    </a:ext>
                  </a:extLst>
                </a:gridCol>
                <a:gridCol w="2795575">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20700">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DDDD"/>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Narrow"/>
                          <a:ea typeface="Arial Narrow"/>
                          <a:cs typeface="Arial Narrow"/>
                          <a:sym typeface="Arial Narrow"/>
                        </a:rPr>
                        <a:t>Medicare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DDDD"/>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Narrow"/>
                          <a:ea typeface="Arial Narrow"/>
                          <a:cs typeface="Arial Narrow"/>
                          <a:sym typeface="Arial Narrow"/>
                        </a:rPr>
                        <a:t>Advantage 65</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0"/>
                  </a:ext>
                </a:extLst>
              </a:tr>
              <a:tr h="3746500">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Narrow"/>
                          <a:ea typeface="Arial Narrow"/>
                          <a:cs typeface="Arial Narrow"/>
                          <a:sym typeface="Arial Narrow"/>
                        </a:rPr>
                        <a:t>Part D – Prescription Drug Coverage</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Narrow"/>
                        <a:ea typeface="Arial Narrow"/>
                        <a:cs typeface="Arial Narrow"/>
                        <a:sym typeface="Arial Narrow"/>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952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Narrow"/>
                          <a:ea typeface="Arial Narrow"/>
                          <a:cs typeface="Arial Narrow"/>
                          <a:sym typeface="Arial Narrow"/>
                        </a:rPr>
                        <a:t> Pays a benefit based on the specific Part D plan in which the beneficiary is enrolled.  Generally limited by annual $ maximum unless catastrophic cost level reached.</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Narrow"/>
                        <a:ea typeface="Arial Narrow"/>
                        <a:cs typeface="Arial Narrow"/>
                        <a:sym typeface="Arial Narrow"/>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95250" algn="l" rtl="0">
                        <a:lnSpc>
                          <a:spcPct val="100000"/>
                        </a:lnSpc>
                        <a:spcBef>
                          <a:spcPts val="0"/>
                        </a:spcBef>
                        <a:spcAft>
                          <a:spcPts val="0"/>
                        </a:spcAft>
                        <a:buClr>
                          <a:srgbClr val="000000"/>
                        </a:buClr>
                        <a:buSzPts val="1500"/>
                        <a:buFont typeface="Arial"/>
                        <a:buChar char="•"/>
                      </a:pPr>
                      <a:r>
                        <a:rPr lang="en-US" sz="1500" b="0" i="1" u="none" strike="noStrike" cap="none">
                          <a:solidFill>
                            <a:srgbClr val="000000"/>
                          </a:solidFill>
                          <a:latin typeface="Arial Narrow"/>
                          <a:ea typeface="Arial Narrow"/>
                          <a:cs typeface="Arial Narrow"/>
                          <a:sym typeface="Arial Narrow"/>
                        </a:rPr>
                        <a:t>Enhanced prescription drug plan, with no annual maximum.</a:t>
                      </a:r>
                      <a:endParaRPr sz="1400" u="none" strike="noStrike" cap="none"/>
                    </a:p>
                    <a:p>
                      <a:pPr marL="0" marR="0" lvl="0" indent="-95250" algn="l" rtl="0">
                        <a:lnSpc>
                          <a:spcPct val="100000"/>
                        </a:lnSpc>
                        <a:spcBef>
                          <a:spcPts val="0"/>
                        </a:spcBef>
                        <a:spcAft>
                          <a:spcPts val="0"/>
                        </a:spcAft>
                        <a:buClr>
                          <a:srgbClr val="000000"/>
                        </a:buClr>
                        <a:buSzPts val="1500"/>
                        <a:buFont typeface="Arial"/>
                        <a:buChar char="•"/>
                      </a:pPr>
                      <a:r>
                        <a:rPr lang="en-US" sz="1500" b="0" i="1" u="none" strike="noStrike" cap="none">
                          <a:solidFill>
                            <a:srgbClr val="000000"/>
                          </a:solidFill>
                          <a:latin typeface="Arial Narrow"/>
                          <a:ea typeface="Arial Narrow"/>
                          <a:cs typeface="Arial Narrow"/>
                          <a:sym typeface="Arial Narrow"/>
                        </a:rPr>
                        <a:t>Annual deductible for brand-name drugs.  No deductible for generics.</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b="0" i="1" u="none" strike="noStrike" cap="none">
                        <a:solidFill>
                          <a:srgbClr val="000000"/>
                        </a:solidFill>
                        <a:latin typeface="Arial Narrow"/>
                        <a:ea typeface="Arial Narrow"/>
                        <a:cs typeface="Arial Narrow"/>
                        <a:sym typeface="Arial Narrow"/>
                      </a:endParaRPr>
                    </a:p>
                    <a:p>
                      <a:pPr marL="0" marR="0" lvl="0" indent="-95250" algn="l" rtl="0">
                        <a:lnSpc>
                          <a:spcPct val="100000"/>
                        </a:lnSpc>
                        <a:spcBef>
                          <a:spcPts val="0"/>
                        </a:spcBef>
                        <a:spcAft>
                          <a:spcPts val="0"/>
                        </a:spcAft>
                        <a:buClr>
                          <a:srgbClr val="000000"/>
                        </a:buClr>
                        <a:buSzPts val="1500"/>
                        <a:buFont typeface="Arial"/>
                        <a:buChar char="•"/>
                      </a:pPr>
                      <a:r>
                        <a:rPr lang="en-US" sz="1500" b="0" i="1" u="none" strike="noStrike" cap="none">
                          <a:solidFill>
                            <a:srgbClr val="000000"/>
                          </a:solidFill>
                          <a:latin typeface="Arial Narrow"/>
                          <a:ea typeface="Arial Narrow"/>
                          <a:cs typeface="Arial Narrow"/>
                          <a:sym typeface="Arial Narrow"/>
                        </a:rPr>
                        <a:t>See handout.</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Narrow"/>
                          <a:ea typeface="Arial Narrow"/>
                          <a:cs typeface="Arial Narrow"/>
                          <a:sym typeface="Arial Narrow"/>
                        </a:rPr>
                        <a:t>You may elect Advantage 65 with prescription drug coverage only at retirement.  </a:t>
                      </a:r>
                      <a:r>
                        <a:rPr lang="en-US" sz="1500" b="1" i="1" u="none" strike="noStrike" cap="none">
                          <a:solidFill>
                            <a:srgbClr val="000000"/>
                          </a:solidFill>
                          <a:latin typeface="Arial Narrow"/>
                          <a:ea typeface="Arial Narrow"/>
                          <a:cs typeface="Arial Narrow"/>
                          <a:sym typeface="Arial Narrow"/>
                        </a:rPr>
                        <a:t>You cannot later add prescription drug coverage to a Medical Only plan.</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0" name="Google Shape;120;p14"/>
          <p:cNvSpPr txBox="1"/>
          <p:nvPr/>
        </p:nvSpPr>
        <p:spPr>
          <a:xfrm>
            <a:off x="987640" y="301811"/>
            <a:ext cx="7168718" cy="1077218"/>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HEALTH BENEFITS –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PRESCRIPTION DRUG PLAN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a:spLocks noGrp="1"/>
          </p:cNvSpPr>
          <p:nvPr>
            <p:ph type="body" idx="1"/>
          </p:nvPr>
        </p:nvSpPr>
        <p:spPr>
          <a:xfrm>
            <a:off x="457200" y="1187450"/>
            <a:ext cx="8229600" cy="4168775"/>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Arial"/>
              <a:ea typeface="Arial"/>
              <a:cs typeface="Arial"/>
              <a:sym typeface="Arial"/>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Arial"/>
              <a:ea typeface="Arial"/>
              <a:cs typeface="Arial"/>
              <a:sym typeface="Arial"/>
            </a:endParaRPr>
          </a:p>
        </p:txBody>
      </p:sp>
      <p:graphicFrame>
        <p:nvGraphicFramePr>
          <p:cNvPr id="126" name="Google Shape;126;p15"/>
          <p:cNvGraphicFramePr/>
          <p:nvPr/>
        </p:nvGraphicFramePr>
        <p:xfrm>
          <a:off x="457200" y="1600200"/>
          <a:ext cx="8229600" cy="4343375"/>
        </p:xfrm>
        <a:graphic>
          <a:graphicData uri="http://schemas.openxmlformats.org/drawingml/2006/table">
            <a:tbl>
              <a:tblPr>
                <a:noFill/>
                <a:tableStyleId>{C4C994E3-A103-4943-B5A7-62EC746A84E6}</a:tableStyleId>
              </a:tblPr>
              <a:tblGrid>
                <a:gridCol w="25019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984500">
                  <a:extLst>
                    <a:ext uri="{9D8B030D-6E8A-4147-A177-3AD203B41FA5}">
                      <a16:colId xmlns:a16="http://schemas.microsoft.com/office/drawing/2014/main" val="20002"/>
                    </a:ext>
                  </a:extLst>
                </a:gridCol>
              </a:tblGrid>
              <a:tr h="550850">
                <a:tc>
                  <a:txBody>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txBody>
                  <a:tcPr marL="88175" marR="88175"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DDDD"/>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Narrow"/>
                          <a:ea typeface="Arial Narrow"/>
                          <a:cs typeface="Arial Narrow"/>
                          <a:sym typeface="Arial Narrow"/>
                        </a:rPr>
                        <a:t>Medicare</a:t>
                      </a:r>
                      <a:endParaRPr sz="1400" u="none" strike="noStrike" cap="none"/>
                    </a:p>
                  </a:txBody>
                  <a:tcPr marL="88175" marR="881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DDDD"/>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Narrow"/>
                          <a:ea typeface="Arial Narrow"/>
                          <a:cs typeface="Arial Narrow"/>
                          <a:sym typeface="Arial Narrow"/>
                        </a:rPr>
                        <a:t>Advantage 65</a:t>
                      </a:r>
                      <a:endParaRPr sz="1400" u="none" strike="noStrike" cap="none"/>
                    </a:p>
                  </a:txBody>
                  <a:tcPr marL="88175" marR="88175"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0"/>
                  </a:ext>
                </a:extLst>
              </a:tr>
              <a:tr h="379252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Narrow"/>
                          <a:ea typeface="Arial Narrow"/>
                          <a:cs typeface="Arial Narrow"/>
                          <a:sym typeface="Arial Narrow"/>
                        </a:rPr>
                        <a:t>Dental and Vision </a:t>
                      </a:r>
                      <a:endParaRPr sz="1400" u="none" strike="noStrike" cap="none"/>
                    </a:p>
                    <a:p>
                      <a:pPr marL="0" marR="0" lvl="0" indent="0" algn="l" rtl="0">
                        <a:lnSpc>
                          <a:spcPct val="100000"/>
                        </a:lnSpc>
                        <a:spcBef>
                          <a:spcPts val="400"/>
                        </a:spcBef>
                        <a:spcAft>
                          <a:spcPts val="0"/>
                        </a:spcAft>
                        <a:buClr>
                          <a:srgbClr val="000000"/>
                        </a:buClr>
                        <a:buSzPts val="2000"/>
                        <a:buFont typeface="Arial"/>
                        <a:buNone/>
                      </a:pPr>
                      <a:r>
                        <a:rPr lang="en-US" sz="2000" b="0" i="0" u="none" strike="noStrike" cap="none">
                          <a:solidFill>
                            <a:srgbClr val="000000"/>
                          </a:solidFill>
                          <a:latin typeface="Arial Narrow"/>
                          <a:ea typeface="Arial Narrow"/>
                          <a:cs typeface="Arial Narrow"/>
                          <a:sym typeface="Arial Narrow"/>
                        </a:rPr>
                        <a:t>Coverage</a:t>
                      </a:r>
                      <a:endParaRPr sz="1400" u="none" strike="noStrike" cap="none"/>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Narrow"/>
                        <a:ea typeface="Arial Narrow"/>
                        <a:cs typeface="Arial Narrow"/>
                        <a:sym typeface="Arial Narrow"/>
                      </a:endParaRPr>
                    </a:p>
                  </a:txBody>
                  <a:tcPr marL="88175" marR="88175"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9525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Narrow"/>
                          <a:ea typeface="Arial Narrow"/>
                          <a:cs typeface="Arial Narrow"/>
                          <a:sym typeface="Arial Narrow"/>
                        </a:rPr>
                        <a:t> Generally provides </a:t>
                      </a:r>
                      <a:r>
                        <a:rPr lang="en-US" sz="1500" b="1" i="0" u="none" strike="noStrike" cap="none">
                          <a:solidFill>
                            <a:srgbClr val="000000"/>
                          </a:solidFill>
                          <a:latin typeface="Arial Narrow"/>
                          <a:ea typeface="Arial Narrow"/>
                          <a:cs typeface="Arial Narrow"/>
                          <a:sym typeface="Arial Narrow"/>
                        </a:rPr>
                        <a:t>no coverage</a:t>
                      </a:r>
                      <a:r>
                        <a:rPr lang="en-US" sz="1500" b="0" i="0" u="none" strike="noStrike" cap="none">
                          <a:solidFill>
                            <a:srgbClr val="000000"/>
                          </a:solidFill>
                          <a:latin typeface="Arial Narrow"/>
                          <a:ea typeface="Arial Narrow"/>
                          <a:cs typeface="Arial Narrow"/>
                          <a:sym typeface="Arial Narrow"/>
                        </a:rPr>
                        <a:t> for these services</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Narrow"/>
                        <a:ea typeface="Arial Narrow"/>
                        <a:cs typeface="Arial Narrow"/>
                        <a:sym typeface="Arial Narrow"/>
                      </a:endParaRPr>
                    </a:p>
                  </a:txBody>
                  <a:tcPr marL="88175" marR="881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Narrow"/>
                          <a:ea typeface="Arial Narrow"/>
                          <a:cs typeface="Arial Narrow"/>
                          <a:sym typeface="Arial Narrow"/>
                        </a:rPr>
                        <a:t>Retiree </a:t>
                      </a:r>
                      <a:r>
                        <a:rPr lang="en-US" sz="1500" b="0" i="1" u="none" strike="noStrike" cap="none">
                          <a:solidFill>
                            <a:srgbClr val="000000"/>
                          </a:solidFill>
                          <a:latin typeface="Arial Narrow"/>
                          <a:ea typeface="Arial Narrow"/>
                          <a:cs typeface="Arial Narrow"/>
                          <a:sym typeface="Arial Narrow"/>
                        </a:rPr>
                        <a:t>Blue View </a:t>
                      </a:r>
                      <a:r>
                        <a:rPr lang="en-US" sz="1500" b="0" i="0" u="none" strike="noStrike" cap="none">
                          <a:solidFill>
                            <a:srgbClr val="000000"/>
                          </a:solidFill>
                          <a:latin typeface="Arial Narrow"/>
                          <a:ea typeface="Arial Narrow"/>
                          <a:cs typeface="Arial Narrow"/>
                          <a:sym typeface="Arial Narrow"/>
                        </a:rPr>
                        <a:t>vision program administered by Anthem.</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Narrow"/>
                          <a:ea typeface="Arial Narrow"/>
                          <a:cs typeface="Arial Narrow"/>
                          <a:sym typeface="Arial Narrow"/>
                        </a:rPr>
                        <a:t>Retiree routine dental program administered by </a:t>
                      </a:r>
                      <a:r>
                        <a:rPr lang="en-US" sz="1500" b="1" i="0" u="none" strike="noStrike" cap="none">
                          <a:solidFill>
                            <a:srgbClr val="000000"/>
                          </a:solidFill>
                          <a:latin typeface="Arial Narrow"/>
                          <a:ea typeface="Arial Narrow"/>
                          <a:cs typeface="Arial Narrow"/>
                          <a:sym typeface="Arial Narrow"/>
                        </a:rPr>
                        <a:t>Anthem</a:t>
                      </a:r>
                      <a:r>
                        <a:rPr lang="en-US" sz="1500" b="0" i="0" u="none" strike="noStrike" cap="none">
                          <a:solidFill>
                            <a:srgbClr val="000000"/>
                          </a:solidFill>
                          <a:latin typeface="Arial Narrow"/>
                          <a:ea typeface="Arial Narrow"/>
                          <a:cs typeface="Arial Narrow"/>
                          <a:sym typeface="Arial Narrow"/>
                        </a:rPr>
                        <a:t>.  Does not include coverage for prosthetic or complex restorative services.  Expanded dental coverage is not available to Medicare-eligible retirees.</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Narrow"/>
                          <a:ea typeface="Arial Narrow"/>
                          <a:cs typeface="Arial Narrow"/>
                          <a:sym typeface="Arial Narrow"/>
                        </a:rPr>
                        <a:t>Dental/Vision Option can be elected at retirement or added once later.  Once canceled, re-enrollment is not available.</a:t>
                      </a:r>
                      <a:endParaRPr sz="1400" u="none" strike="noStrike" cap="none"/>
                    </a:p>
                  </a:txBody>
                  <a:tcPr marL="88175" marR="88175"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7" name="Google Shape;127;p15"/>
          <p:cNvSpPr txBox="1"/>
          <p:nvPr/>
        </p:nvSpPr>
        <p:spPr>
          <a:xfrm>
            <a:off x="987640" y="301811"/>
            <a:ext cx="7168718" cy="1077218"/>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HEALTH BENEFITS – DENTAL/VISION OPTION</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a:spLocks noGrp="1"/>
          </p:cNvSpPr>
          <p:nvPr>
            <p:ph type="body" idx="1"/>
          </p:nvPr>
        </p:nvSpPr>
        <p:spPr>
          <a:xfrm>
            <a:off x="457200" y="1551434"/>
            <a:ext cx="8229600" cy="3402305"/>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SzPts val="1800"/>
              <a:buNone/>
            </a:pPr>
            <a:endParaRPr sz="2400" b="0" i="0" u="none">
              <a:solidFill>
                <a:srgbClr val="000000"/>
              </a:solidFill>
              <a:latin typeface="Calibri"/>
              <a:ea typeface="Calibri"/>
              <a:cs typeface="Calibri"/>
              <a:sym typeface="Calibri"/>
            </a:endParaRPr>
          </a:p>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Available to ORP participants who have 15 or more years of state service and meet the eligibility requirements for retiree health coverage.</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Credit is $4 for every year of creditable state service. </a:t>
            </a:r>
            <a:endParaRPr sz="2400" b="0" i="0" u="none">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sz="2400">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1" i="1">
                <a:solidFill>
                  <a:srgbClr val="FF0000"/>
                </a:solidFill>
                <a:latin typeface="Calibri"/>
                <a:ea typeface="Calibri"/>
                <a:cs typeface="Calibri"/>
                <a:sym typeface="Calibri"/>
              </a:rPr>
              <a:t>NEW: </a:t>
            </a:r>
            <a:r>
              <a:rPr lang="en-US" sz="2400">
                <a:latin typeface="Calibri"/>
                <a:ea typeface="Calibri"/>
                <a:cs typeface="Calibri"/>
                <a:sym typeface="Calibri"/>
              </a:rPr>
              <a:t>Health Insurance Credit can be direct deposited. If you do not set up direct deposit with VRS a check will be mailed to your home address. </a:t>
            </a:r>
            <a:endParaRPr sz="2400" b="0" i="0" u="none">
              <a:solidFill>
                <a:srgbClr val="FF0000"/>
              </a:solidFill>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133" name="Google Shape;133;p16"/>
          <p:cNvSpPr txBox="1"/>
          <p:nvPr/>
        </p:nvSpPr>
        <p:spPr>
          <a:xfrm>
            <a:off x="987641" y="434976"/>
            <a:ext cx="7168718"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HEALTH INSURANCE CREDIT</a:t>
            </a:r>
            <a:endParaRPr sz="32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aphicFrame>
        <p:nvGraphicFramePr>
          <p:cNvPr id="138" name="Google Shape;138;p17"/>
          <p:cNvGraphicFramePr/>
          <p:nvPr/>
        </p:nvGraphicFramePr>
        <p:xfrm>
          <a:off x="2060690" y="2206218"/>
          <a:ext cx="4641050" cy="3674850"/>
        </p:xfrm>
        <a:graphic>
          <a:graphicData uri="http://schemas.openxmlformats.org/drawingml/2006/table">
            <a:tbl>
              <a:tblPr>
                <a:noFill/>
                <a:tableStyleId>{C4C994E3-A103-4943-B5A7-62EC746A84E6}</a:tableStyleId>
              </a:tblPr>
              <a:tblGrid>
                <a:gridCol w="2320525">
                  <a:extLst>
                    <a:ext uri="{9D8B030D-6E8A-4147-A177-3AD203B41FA5}">
                      <a16:colId xmlns:a16="http://schemas.microsoft.com/office/drawing/2014/main" val="20000"/>
                    </a:ext>
                  </a:extLst>
                </a:gridCol>
                <a:gridCol w="2320525">
                  <a:extLst>
                    <a:ext uri="{9D8B030D-6E8A-4147-A177-3AD203B41FA5}">
                      <a16:colId xmlns:a16="http://schemas.microsoft.com/office/drawing/2014/main" val="20001"/>
                    </a:ext>
                  </a:extLst>
                </a:gridCol>
              </a:tblGrid>
              <a:tr h="486825">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latin typeface="Calibri"/>
                          <a:ea typeface="Calibri"/>
                          <a:cs typeface="Calibri"/>
                          <a:sym typeface="Calibri"/>
                        </a:rPr>
                        <a:t>Item</a:t>
                      </a:r>
                      <a:endParaRPr sz="1800" b="1"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latin typeface="Calibri"/>
                          <a:ea typeface="Calibri"/>
                          <a:cs typeface="Calibri"/>
                          <a:sym typeface="Calibri"/>
                        </a:rPr>
                        <a:t>Cost</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768200">
                <a:tc>
                  <a:txBody>
                    <a:bodyPr/>
                    <a:lstStyle/>
                    <a:p>
                      <a:pPr marL="0" marR="0" lvl="0" indent="0" algn="l" rtl="0">
                        <a:lnSpc>
                          <a:spcPct val="115000"/>
                        </a:lnSpc>
                        <a:spcBef>
                          <a:spcPts val="0"/>
                        </a:spcBef>
                        <a:spcAft>
                          <a:spcPts val="0"/>
                        </a:spcAft>
                        <a:buClr>
                          <a:srgbClr val="000000"/>
                        </a:buClr>
                        <a:buSzPts val="1350"/>
                        <a:buFont typeface="Arial"/>
                        <a:buNone/>
                      </a:pPr>
                      <a:r>
                        <a:rPr lang="en-US" sz="1800" u="none" strike="noStrike" cap="none">
                          <a:solidFill>
                            <a:schemeClr val="dk1"/>
                          </a:solidFill>
                          <a:latin typeface="Calibri"/>
                          <a:ea typeface="Calibri"/>
                          <a:cs typeface="Calibri"/>
                          <a:sym typeface="Calibri"/>
                        </a:rPr>
                        <a:t>Medicare B premium (standard)</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800" u="none" strike="noStrike" cap="none">
                          <a:solidFill>
                            <a:schemeClr val="dk1"/>
                          </a:solidFill>
                          <a:latin typeface="Calibri"/>
                          <a:ea typeface="Calibri"/>
                          <a:cs typeface="Calibri"/>
                          <a:sym typeface="Calibri"/>
                        </a:rPr>
                        <a:t>$164.90 ($97,000 or less income in 2021)</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68200">
                <a:tc>
                  <a:txBody>
                    <a:bodyPr/>
                    <a:lstStyle/>
                    <a:p>
                      <a:pPr marL="0" marR="0" lvl="0" indent="0" algn="l" rtl="0">
                        <a:lnSpc>
                          <a:spcPct val="115000"/>
                        </a:lnSpc>
                        <a:spcBef>
                          <a:spcPts val="0"/>
                        </a:spcBef>
                        <a:spcAft>
                          <a:spcPts val="0"/>
                        </a:spcAft>
                        <a:buClr>
                          <a:srgbClr val="000000"/>
                        </a:buClr>
                        <a:buSzPts val="1350"/>
                        <a:buFont typeface="Arial"/>
                        <a:buNone/>
                      </a:pPr>
                      <a:r>
                        <a:rPr lang="en-US" sz="1800" u="none" strike="noStrike" cap="none">
                          <a:solidFill>
                            <a:schemeClr val="dk1"/>
                          </a:solidFill>
                          <a:latin typeface="Calibri"/>
                          <a:ea typeface="Calibri"/>
                          <a:cs typeface="Calibri"/>
                          <a:sym typeface="Calibri"/>
                        </a:rPr>
                        <a:t>Advantage 65 + Dental/Vision</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800" u="none" strike="noStrike" cap="none">
                          <a:solidFill>
                            <a:schemeClr val="dk1"/>
                          </a:solidFill>
                          <a:latin typeface="Calibri"/>
                          <a:ea typeface="Calibri"/>
                          <a:cs typeface="Calibri"/>
                          <a:sym typeface="Calibri"/>
                        </a:rPr>
                        <a:t>$330.00</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058925">
                <a:tc>
                  <a:txBody>
                    <a:bodyPr/>
                    <a:lstStyle/>
                    <a:p>
                      <a:pPr marL="0" marR="0" lvl="0" indent="0" algn="l" rtl="0">
                        <a:lnSpc>
                          <a:spcPct val="115000"/>
                        </a:lnSpc>
                        <a:spcBef>
                          <a:spcPts val="0"/>
                        </a:spcBef>
                        <a:spcAft>
                          <a:spcPts val="0"/>
                        </a:spcAft>
                        <a:buClr>
                          <a:srgbClr val="000000"/>
                        </a:buClr>
                        <a:buSzPts val="1350"/>
                        <a:buFont typeface="Arial"/>
                        <a:buNone/>
                      </a:pPr>
                      <a:r>
                        <a:rPr lang="en-US" sz="1800" u="none" strike="noStrike" cap="none">
                          <a:solidFill>
                            <a:schemeClr val="dk1"/>
                          </a:solidFill>
                          <a:latin typeface="Calibri"/>
                          <a:ea typeface="Calibri"/>
                          <a:cs typeface="Calibri"/>
                          <a:sym typeface="Calibri"/>
                        </a:rPr>
                        <a:t>VRS Health Insurance Credit (20 years of service)</a:t>
                      </a: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800" u="none" strike="noStrike" cap="none">
                          <a:solidFill>
                            <a:schemeClr val="dk1"/>
                          </a:solidFill>
                          <a:latin typeface="Calibri"/>
                          <a:ea typeface="Calibri"/>
                          <a:cs typeface="Calibri"/>
                          <a:sym typeface="Calibri"/>
                        </a:rPr>
                        <a:t>($80.00)</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486825">
                <a:tc>
                  <a:txBody>
                    <a:bodyPr/>
                    <a:lstStyle/>
                    <a:p>
                      <a:pPr marL="0" marR="0" lvl="0" indent="0" algn="l" rtl="0">
                        <a:lnSpc>
                          <a:spcPct val="100000"/>
                        </a:lnSpc>
                        <a:spcBef>
                          <a:spcPts val="0"/>
                        </a:spcBef>
                        <a:spcAft>
                          <a:spcPts val="0"/>
                        </a:spcAft>
                        <a:buClr>
                          <a:srgbClr val="000000"/>
                        </a:buClr>
                        <a:buSzPts val="1400"/>
                        <a:buFont typeface="Arial"/>
                        <a:buNone/>
                      </a:pPr>
                      <a:endParaRPr sz="18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800" b="1" u="sng" strike="noStrike" cap="none">
                          <a:solidFill>
                            <a:schemeClr val="dk1"/>
                          </a:solidFill>
                          <a:latin typeface="Calibri"/>
                          <a:ea typeface="Calibri"/>
                          <a:cs typeface="Calibri"/>
                          <a:sym typeface="Calibri"/>
                        </a:rPr>
                        <a:t>$414.90</a:t>
                      </a:r>
                      <a:endParaRPr sz="18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
        <p:nvSpPr>
          <p:cNvPr id="139" name="Google Shape;139;p17"/>
          <p:cNvSpPr txBox="1"/>
          <p:nvPr/>
        </p:nvSpPr>
        <p:spPr>
          <a:xfrm>
            <a:off x="894980" y="665797"/>
            <a:ext cx="7353900" cy="10773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EXAMPLE 1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 </a:t>
            </a:r>
            <a:r>
              <a:rPr lang="en-US" sz="2500" b="0" i="0" u="none" strike="noStrike" cap="none">
                <a:solidFill>
                  <a:srgbClr val="000000"/>
                </a:solidFill>
                <a:latin typeface="Calibri"/>
                <a:ea typeface="Calibri"/>
                <a:cs typeface="Calibri"/>
                <a:sym typeface="Calibri"/>
              </a:rPr>
              <a:t>MONTHLY HEALTHCARE COST - SINGLE COVERAGE  </a:t>
            </a:r>
            <a:endParaRPr sz="25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Google Shape;144;p18"/>
          <p:cNvGraphicFramePr/>
          <p:nvPr/>
        </p:nvGraphicFramePr>
        <p:xfrm>
          <a:off x="952500" y="1965975"/>
          <a:ext cx="7239000" cy="3670537"/>
        </p:xfrm>
        <a:graphic>
          <a:graphicData uri="http://schemas.openxmlformats.org/drawingml/2006/table">
            <a:tbl>
              <a:tblPr>
                <a:noFill/>
                <a:tableStyleId>{C4C994E3-A103-4943-B5A7-62EC746A84E6}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Item</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Cost</a:t>
                      </a:r>
                      <a:endParaRPr sz="1800" b="1"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Medicare B Premium</a:t>
                      </a:r>
                      <a:endParaRPr sz="16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$329.70 ($250,000 joint income in 2021)</a:t>
                      </a:r>
                      <a:endParaRPr sz="16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Advantage 65 + Dental/Vision (single)</a:t>
                      </a:r>
                      <a:endParaRPr sz="16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$330.00</a:t>
                      </a:r>
                      <a:endParaRPr sz="1600" u="none" strike="noStrike" cap="none"/>
                    </a:p>
                  </a:txBody>
                  <a:tcPr marL="91425" marR="91425" marT="91425" marB="91425"/>
                </a:tc>
                <a:extLst>
                  <a:ext uri="{0D108BD9-81ED-4DB2-BD59-A6C34878D82A}">
                    <a16:rowId xmlns:a16="http://schemas.microsoft.com/office/drawing/2014/main" val="10002"/>
                  </a:ext>
                </a:extLst>
              </a:tr>
              <a:tr h="663600">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COVA Care + Expanded Dental (single)</a:t>
                      </a:r>
                      <a:endParaRPr sz="16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for non-Medicare spouse</a:t>
                      </a:r>
                      <a:endParaRPr sz="16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$837.00</a:t>
                      </a:r>
                      <a:endParaRPr sz="16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Medicare D Income Related Adjustment</a:t>
                      </a:r>
                      <a:endParaRPr sz="16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$31.50 ($250,000 joint income in 2021)</a:t>
                      </a:r>
                      <a:endParaRPr sz="16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VRS Health Insurance Credit (25 years)</a:t>
                      </a:r>
                      <a:endParaRPr sz="16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600" u="none" strike="noStrike" cap="none">
                          <a:solidFill>
                            <a:schemeClr val="dk1"/>
                          </a:solidFill>
                          <a:latin typeface="Calibri"/>
                          <a:ea typeface="Calibri"/>
                          <a:cs typeface="Calibri"/>
                          <a:sym typeface="Calibri"/>
                        </a:rPr>
                        <a:t>($100.00)</a:t>
                      </a:r>
                      <a:endParaRPr sz="16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350"/>
                        <a:buFont typeface="Arial"/>
                        <a:buNone/>
                      </a:pPr>
                      <a:r>
                        <a:rPr lang="en-US" sz="1600" b="1" u="sng" strike="noStrike" cap="none">
                          <a:solidFill>
                            <a:schemeClr val="dk1"/>
                          </a:solidFill>
                          <a:latin typeface="Calibri"/>
                          <a:ea typeface="Calibri"/>
                          <a:cs typeface="Calibri"/>
                          <a:sym typeface="Calibri"/>
                        </a:rPr>
                        <a:t>$1,428.20</a:t>
                      </a:r>
                      <a:endParaRPr sz="1600" u="none" strike="noStrike" cap="none"/>
                    </a:p>
                  </a:txBody>
                  <a:tcPr marL="91425" marR="91425" marT="91425" marB="91425"/>
                </a:tc>
                <a:extLst>
                  <a:ext uri="{0D108BD9-81ED-4DB2-BD59-A6C34878D82A}">
                    <a16:rowId xmlns:a16="http://schemas.microsoft.com/office/drawing/2014/main" val="10006"/>
                  </a:ext>
                </a:extLst>
              </a:tr>
            </a:tbl>
          </a:graphicData>
        </a:graphic>
      </p:graphicFrame>
      <p:sp>
        <p:nvSpPr>
          <p:cNvPr id="145" name="Google Shape;145;p18"/>
          <p:cNvSpPr txBox="1"/>
          <p:nvPr/>
        </p:nvSpPr>
        <p:spPr>
          <a:xfrm>
            <a:off x="894980" y="470488"/>
            <a:ext cx="7354040" cy="1077218"/>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EXAMPLE 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 </a:t>
            </a:r>
            <a:r>
              <a:rPr lang="en-US" sz="2500" b="0" i="0" u="none" strike="noStrike" cap="none">
                <a:solidFill>
                  <a:srgbClr val="000000"/>
                </a:solidFill>
                <a:latin typeface="Calibri"/>
                <a:ea typeface="Calibri"/>
                <a:cs typeface="Calibri"/>
                <a:sym typeface="Calibri"/>
              </a:rPr>
              <a:t>MONTHLY HEALTHCARE COST - DUAL COVERAGE  </a:t>
            </a:r>
            <a:endParaRPr sz="25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body" idx="1"/>
          </p:nvPr>
        </p:nvSpPr>
        <p:spPr>
          <a:xfrm>
            <a:off x="628650" y="2473695"/>
            <a:ext cx="7886700" cy="295943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700"/>
              <a:buNone/>
            </a:pPr>
            <a:r>
              <a:rPr lang="en-US" sz="2500" b="0" i="0" u="none">
                <a:solidFill>
                  <a:srgbClr val="000000"/>
                </a:solidFill>
                <a:latin typeface="Calibri"/>
                <a:ea typeface="Calibri"/>
                <a:cs typeface="Calibri"/>
                <a:sym typeface="Calibri"/>
              </a:rPr>
              <a:t>If you enroll in prescription coverage </a:t>
            </a:r>
            <a:r>
              <a:rPr lang="en-US" sz="2500" b="0" i="1" u="none">
                <a:solidFill>
                  <a:srgbClr val="000000"/>
                </a:solidFill>
                <a:latin typeface="Calibri"/>
                <a:ea typeface="Calibri"/>
                <a:cs typeface="Calibri"/>
                <a:sym typeface="Calibri"/>
              </a:rPr>
              <a:t>more than 3 months after your 65</a:t>
            </a:r>
            <a:r>
              <a:rPr lang="en-US" sz="2500" b="0" i="1" u="none" baseline="30000">
                <a:solidFill>
                  <a:srgbClr val="000000"/>
                </a:solidFill>
                <a:latin typeface="Calibri"/>
                <a:ea typeface="Calibri"/>
                <a:cs typeface="Calibri"/>
                <a:sym typeface="Calibri"/>
              </a:rPr>
              <a:t>th</a:t>
            </a:r>
            <a:r>
              <a:rPr lang="en-US" sz="2500" b="0" i="1" u="none">
                <a:solidFill>
                  <a:srgbClr val="000000"/>
                </a:solidFill>
                <a:latin typeface="Calibri"/>
                <a:ea typeface="Calibri"/>
                <a:cs typeface="Calibri"/>
                <a:sym typeface="Calibri"/>
              </a:rPr>
              <a:t> birthday</a:t>
            </a:r>
            <a:r>
              <a:rPr lang="en-US" sz="2500" b="0" i="0" u="none">
                <a:solidFill>
                  <a:srgbClr val="000000"/>
                </a:solidFill>
                <a:latin typeface="Calibri"/>
                <a:ea typeface="Calibri"/>
                <a:cs typeface="Calibri"/>
                <a:sym typeface="Calibri"/>
              </a:rPr>
              <a:t>, Anthem’s pharmacy benefit management company will send you a letter warning that you are a late enrollee and subject to penalty.</a:t>
            </a:r>
            <a:endParaRPr sz="2500">
              <a:latin typeface="Calibri"/>
              <a:ea typeface="Calibri"/>
              <a:cs typeface="Calibri"/>
              <a:sym typeface="Calibri"/>
            </a:endParaRPr>
          </a:p>
          <a:p>
            <a:pPr marL="171450" marR="0" lvl="0" indent="-171450" algn="l" rtl="0">
              <a:lnSpc>
                <a:spcPct val="90000"/>
              </a:lnSpc>
              <a:spcBef>
                <a:spcPts val="200"/>
              </a:spcBef>
              <a:spcAft>
                <a:spcPts val="0"/>
              </a:spcAft>
              <a:buClr>
                <a:schemeClr val="dk1"/>
              </a:buClr>
              <a:buSzPts val="1000"/>
              <a:buFont typeface="Arial"/>
              <a:buNone/>
            </a:pPr>
            <a:endParaRPr sz="2500" b="0" i="0" u="none">
              <a:solidFill>
                <a:srgbClr val="000000"/>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700"/>
              <a:buNone/>
            </a:pPr>
            <a:r>
              <a:rPr lang="en-US" sz="2500" b="0" i="0" u="none">
                <a:solidFill>
                  <a:srgbClr val="000000"/>
                </a:solidFill>
                <a:latin typeface="Calibri"/>
                <a:ea typeface="Calibri"/>
                <a:cs typeface="Calibri"/>
                <a:sym typeface="Calibri"/>
              </a:rPr>
              <a:t>If you have been continuously enrolled in the State Health Benefits Program from your 65</a:t>
            </a:r>
            <a:r>
              <a:rPr lang="en-US" sz="2500" b="0" i="0" u="none" baseline="30000">
                <a:solidFill>
                  <a:srgbClr val="000000"/>
                </a:solidFill>
                <a:latin typeface="Calibri"/>
                <a:ea typeface="Calibri"/>
                <a:cs typeface="Calibri"/>
                <a:sym typeface="Calibri"/>
              </a:rPr>
              <a:t>th</a:t>
            </a:r>
            <a:r>
              <a:rPr lang="en-US" sz="2500" b="0" i="0" u="none">
                <a:solidFill>
                  <a:srgbClr val="000000"/>
                </a:solidFill>
                <a:latin typeface="Calibri"/>
                <a:ea typeface="Calibri"/>
                <a:cs typeface="Calibri"/>
                <a:sym typeface="Calibri"/>
              </a:rPr>
              <a:t> birthday until your retirement, you may disregard this letter.</a:t>
            </a:r>
            <a:endParaRPr sz="2500">
              <a:latin typeface="Calibri"/>
              <a:ea typeface="Calibri"/>
              <a:cs typeface="Calibri"/>
              <a:sym typeface="Calibri"/>
            </a:endParaRPr>
          </a:p>
          <a:p>
            <a:pPr marL="171450" marR="0" lvl="0" indent="0" algn="l" rtl="0">
              <a:lnSpc>
                <a:spcPct val="90000"/>
              </a:lnSpc>
              <a:spcBef>
                <a:spcPts val="750"/>
              </a:spcBef>
              <a:spcAft>
                <a:spcPts val="0"/>
              </a:spcAft>
              <a:buClr>
                <a:schemeClr val="dk1"/>
              </a:buClr>
              <a:buSzPts val="2800"/>
              <a:buFont typeface="Arial"/>
              <a:buNone/>
            </a:pPr>
            <a:endParaRPr sz="2800" b="0" i="0" u="none">
              <a:solidFill>
                <a:srgbClr val="000000"/>
              </a:solidFill>
              <a:latin typeface="Calibri"/>
              <a:ea typeface="Calibri"/>
              <a:cs typeface="Calibri"/>
              <a:sym typeface="Calibri"/>
            </a:endParaRPr>
          </a:p>
        </p:txBody>
      </p:sp>
      <p:sp>
        <p:nvSpPr>
          <p:cNvPr id="151" name="Google Shape;151;p19"/>
          <p:cNvSpPr txBox="1"/>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900"/>
              <a:buFont typeface="Arial"/>
              <a:buNone/>
            </a:pPr>
            <a:r>
              <a:rPr lang="en-US" sz="900" b="0" i="0" u="none" strike="noStrike" cap="none">
                <a:solidFill>
                  <a:srgbClr val="898989"/>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
        <p:nvSpPr>
          <p:cNvPr id="152" name="Google Shape;152;p19"/>
          <p:cNvSpPr txBox="1"/>
          <p:nvPr/>
        </p:nvSpPr>
        <p:spPr>
          <a:xfrm>
            <a:off x="894980" y="434977"/>
            <a:ext cx="7354040" cy="156966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IMPORTANT NOTICE ABOUT PRESCRIPTION DRUG COVERAGE FOR MEDICARE-ELIGIBLE RETIREES</a:t>
            </a:r>
            <a:endParaRPr sz="2500" b="0" i="0" u="none" strike="noStrike" cap="none">
              <a:solidFill>
                <a:srgbClr val="0000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body" idx="1"/>
          </p:nvPr>
        </p:nvSpPr>
        <p:spPr>
          <a:xfrm>
            <a:off x="371474" y="1927840"/>
            <a:ext cx="8229600" cy="204352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What is ORP Retirement? </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Distribution Options</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Retiree Healthcare and Life Insurance Eligibility</a:t>
            </a:r>
            <a:endParaRPr/>
          </a:p>
          <a:p>
            <a:pPr marL="457200" lvl="0" indent="-381000" algn="l" rtl="0">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Leave Payouts &amp; Reemployment </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44" name="Google Shape;44;p2"/>
          <p:cNvSpPr txBox="1"/>
          <p:nvPr/>
        </p:nvSpPr>
        <p:spPr>
          <a:xfrm>
            <a:off x="1250364" y="559875"/>
            <a:ext cx="6471821"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OBJECTIVES &amp; AGENDA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body" idx="1"/>
          </p:nvPr>
        </p:nvSpPr>
        <p:spPr>
          <a:xfrm>
            <a:off x="457200" y="2385635"/>
            <a:ext cx="8229600" cy="4168775"/>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SzPts val="1800"/>
              <a:buNone/>
            </a:pPr>
            <a:r>
              <a:rPr lang="en-US" sz="2400" b="0" i="0" u="none">
                <a:solidFill>
                  <a:srgbClr val="000000"/>
                </a:solidFill>
                <a:latin typeface="Calibri"/>
                <a:ea typeface="Calibri"/>
                <a:cs typeface="Calibri"/>
                <a:sym typeface="Calibri"/>
              </a:rPr>
              <a:t>The warning letter will include the following statement:</a:t>
            </a:r>
            <a:endParaRPr>
              <a:latin typeface="Calibri"/>
              <a:ea typeface="Calibri"/>
              <a:cs typeface="Calibri"/>
              <a:sym typeface="Calibri"/>
            </a:endParaRPr>
          </a:p>
          <a:p>
            <a:pPr marL="457200" lvl="0" indent="-342900" algn="l" rtl="0">
              <a:lnSpc>
                <a:spcPct val="100000"/>
              </a:lnSpc>
              <a:spcBef>
                <a:spcPts val="300"/>
              </a:spcBef>
              <a:spcAft>
                <a:spcPts val="0"/>
              </a:spcAft>
              <a:buSzPts val="1800"/>
              <a:buNone/>
            </a:pPr>
            <a:endParaRPr sz="2400" b="0"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SzPts val="1800"/>
              <a:buNone/>
            </a:pPr>
            <a:r>
              <a:rPr lang="en-US" sz="2400" b="1" i="1" u="none">
                <a:solidFill>
                  <a:srgbClr val="000000"/>
                </a:solidFill>
                <a:latin typeface="Calibri"/>
                <a:ea typeface="Calibri"/>
                <a:cs typeface="Calibri"/>
                <a:sym typeface="Calibri"/>
              </a:rPr>
              <a:t>“If you had continuous coverage through the Commonwealth of Virginia Health Benefits Program since your Medicare eligibility, the Commonwealth of Virginia Department of Human Resource Management will attest to your coverage, and you may disregard this notice.</a:t>
            </a:r>
            <a:r>
              <a:rPr lang="en-US" sz="2400" b="0" i="0" u="none">
                <a:solidFill>
                  <a:srgbClr val="000000"/>
                </a:solidFill>
                <a:latin typeface="Calibri"/>
                <a:ea typeface="Calibri"/>
                <a:cs typeface="Calibri"/>
                <a:sym typeface="Calibri"/>
              </a:rPr>
              <a:t>”</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158" name="Google Shape;158;p20"/>
          <p:cNvSpPr txBox="1"/>
          <p:nvPr/>
        </p:nvSpPr>
        <p:spPr>
          <a:xfrm>
            <a:off x="797326" y="552165"/>
            <a:ext cx="7354040" cy="156966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IMPORTANT NOTICE ABOUT PRESCRIPTION DRUG COVERAGE FOR MEDICARE-ELIGIBLE RETIREES</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body" idx="1"/>
          </p:nvPr>
        </p:nvSpPr>
        <p:spPr>
          <a:xfrm>
            <a:off x="457200" y="2123481"/>
            <a:ext cx="8229600" cy="3639783"/>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SzPts val="1800"/>
              <a:buNone/>
            </a:pPr>
            <a:r>
              <a:rPr lang="en-US" sz="2400" b="0" i="0" u="none">
                <a:solidFill>
                  <a:srgbClr val="000000"/>
                </a:solidFill>
                <a:latin typeface="Calibri"/>
                <a:ea typeface="Calibri"/>
                <a:cs typeface="Calibri"/>
                <a:sym typeface="Calibri"/>
              </a:rPr>
              <a:t>If you were enrolled in any plan </a:t>
            </a:r>
            <a:r>
              <a:rPr lang="en-US" sz="2400" b="0" i="0" u="sng">
                <a:solidFill>
                  <a:srgbClr val="000000"/>
                </a:solidFill>
                <a:latin typeface="Calibri"/>
                <a:ea typeface="Calibri"/>
                <a:cs typeface="Calibri"/>
                <a:sym typeface="Calibri"/>
              </a:rPr>
              <a:t>other than</a:t>
            </a:r>
            <a:r>
              <a:rPr lang="en-US" sz="2400" b="0" i="0" u="none">
                <a:solidFill>
                  <a:srgbClr val="000000"/>
                </a:solidFill>
                <a:latin typeface="Calibri"/>
                <a:ea typeface="Calibri"/>
                <a:cs typeface="Calibri"/>
                <a:sym typeface="Calibri"/>
              </a:rPr>
              <a:t> the State Health Benefits Program between your 65</a:t>
            </a:r>
            <a:r>
              <a:rPr lang="en-US" sz="2400" b="0" i="0" u="none" baseline="30000">
                <a:solidFill>
                  <a:srgbClr val="000000"/>
                </a:solidFill>
                <a:latin typeface="Calibri"/>
                <a:ea typeface="Calibri"/>
                <a:cs typeface="Calibri"/>
                <a:sym typeface="Calibri"/>
              </a:rPr>
              <a:t>th</a:t>
            </a:r>
            <a:r>
              <a:rPr lang="en-US" sz="2400" b="0" i="0" u="none">
                <a:solidFill>
                  <a:srgbClr val="000000"/>
                </a:solidFill>
                <a:latin typeface="Calibri"/>
                <a:ea typeface="Calibri"/>
                <a:cs typeface="Calibri"/>
                <a:sym typeface="Calibri"/>
              </a:rPr>
              <a:t> birthday and your retirement, you will need to provide proof that you had creditable prescription drug coverage (i.e. coverage at least as good as Medicare Part D) during that period.</a:t>
            </a:r>
            <a:endParaRPr>
              <a:latin typeface="Calibri"/>
              <a:ea typeface="Calibri"/>
              <a:cs typeface="Calibri"/>
              <a:sym typeface="Calibri"/>
            </a:endParaRPr>
          </a:p>
          <a:p>
            <a:pPr marL="457200" lvl="0" indent="-342900" algn="l" rtl="0">
              <a:lnSpc>
                <a:spcPct val="100000"/>
              </a:lnSpc>
              <a:spcBef>
                <a:spcPts val="300"/>
              </a:spcBef>
              <a:spcAft>
                <a:spcPts val="0"/>
              </a:spcAft>
              <a:buSzPts val="1800"/>
              <a:buNone/>
            </a:pPr>
            <a:endParaRPr sz="2400" b="0"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SzPts val="1800"/>
              <a:buNone/>
            </a:pPr>
            <a:r>
              <a:rPr lang="en-US" sz="2400" b="0" i="0" u="none">
                <a:solidFill>
                  <a:srgbClr val="000000"/>
                </a:solidFill>
                <a:latin typeface="Calibri"/>
                <a:ea typeface="Calibri"/>
                <a:cs typeface="Calibri"/>
                <a:sym typeface="Calibri"/>
              </a:rPr>
              <a:t>Contact VCU Benefits for a “Proof of Creditable Prescription Drug Coverage” letter if required.</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164" name="Google Shape;164;p21"/>
          <p:cNvSpPr txBox="1"/>
          <p:nvPr/>
        </p:nvSpPr>
        <p:spPr>
          <a:xfrm>
            <a:off x="797326" y="303652"/>
            <a:ext cx="7354040" cy="156966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IMPORTANT NOTICE ABOUT PRESCRIPTION DRUG COVERAGE FOR MEDICARE-ELIGIBLE RETIREES</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body" idx="1"/>
          </p:nvPr>
        </p:nvSpPr>
        <p:spPr>
          <a:xfrm>
            <a:off x="628650" y="1497151"/>
            <a:ext cx="7886700" cy="4351337"/>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rgbClr val="000000"/>
              </a:buClr>
              <a:buSzPts val="2100"/>
              <a:buFont typeface="Arial"/>
              <a:buNone/>
            </a:pPr>
            <a:r>
              <a:rPr lang="en-US" sz="2100" b="0" i="0" u="none">
                <a:solidFill>
                  <a:srgbClr val="000000"/>
                </a:solidFill>
                <a:latin typeface="Calibri"/>
                <a:ea typeface="Calibri"/>
                <a:cs typeface="Calibri"/>
                <a:sym typeface="Calibri"/>
              </a:rPr>
              <a:t>Basic Group Life Insurance - </a:t>
            </a:r>
            <a:r>
              <a:rPr lang="en-US" sz="2100" b="0" i="1" u="none">
                <a:solidFill>
                  <a:srgbClr val="000000"/>
                </a:solidFill>
                <a:latin typeface="Calibri"/>
                <a:ea typeface="Calibri"/>
                <a:cs typeface="Calibri"/>
                <a:sym typeface="Calibri"/>
              </a:rPr>
              <a:t>after</a:t>
            </a:r>
            <a:r>
              <a:rPr lang="en-US" sz="2100" b="0" i="0" u="none">
                <a:solidFill>
                  <a:srgbClr val="000000"/>
                </a:solidFill>
                <a:latin typeface="Calibri"/>
                <a:ea typeface="Calibri"/>
                <a:cs typeface="Calibri"/>
                <a:sym typeface="Calibri"/>
              </a:rPr>
              <a:t> retirement</a:t>
            </a:r>
            <a:endParaRPr>
              <a:latin typeface="Calibri"/>
              <a:ea typeface="Calibri"/>
              <a:cs typeface="Calibri"/>
              <a:sym typeface="Calibri"/>
            </a:endParaRPr>
          </a:p>
          <a:p>
            <a:pPr marL="171450" marR="0" lvl="0" indent="-171450" algn="l" rtl="0">
              <a:lnSpc>
                <a:spcPct val="90000"/>
              </a:lnSpc>
              <a:spcBef>
                <a:spcPts val="200"/>
              </a:spcBef>
              <a:spcAft>
                <a:spcPts val="0"/>
              </a:spcAft>
              <a:buClr>
                <a:schemeClr val="dk1"/>
              </a:buClr>
              <a:buSzPts val="1200"/>
              <a:buFont typeface="Arial"/>
              <a:buNone/>
            </a:pPr>
            <a:endParaRPr sz="1200" b="0" i="0" u="none">
              <a:solidFill>
                <a:srgbClr val="000000"/>
              </a:solidFill>
              <a:latin typeface="Calibri"/>
              <a:ea typeface="Calibri"/>
              <a:cs typeface="Calibri"/>
              <a:sym typeface="Calibri"/>
            </a:endParaRPr>
          </a:p>
          <a:p>
            <a:pPr marL="171450" marR="0" lvl="0" indent="-171450" algn="l" rtl="0">
              <a:lnSpc>
                <a:spcPct val="90000"/>
              </a:lnSpc>
              <a:spcBef>
                <a:spcPts val="400"/>
              </a:spcBef>
              <a:spcAft>
                <a:spcPts val="0"/>
              </a:spcAft>
              <a:buClr>
                <a:srgbClr val="000000"/>
              </a:buClr>
              <a:buSzPts val="2000"/>
              <a:buFont typeface="Arial"/>
              <a:buChar char="•"/>
            </a:pPr>
            <a:r>
              <a:rPr lang="en-US" sz="2000" b="0" i="0" u="none">
                <a:solidFill>
                  <a:srgbClr val="000000"/>
                </a:solidFill>
                <a:latin typeface="Calibri"/>
                <a:ea typeface="Calibri"/>
                <a:cs typeface="Calibri"/>
                <a:sym typeface="Calibri"/>
              </a:rPr>
              <a:t>If you are eligible for reduced or unreduced retirement when you leave your VRS-covered position, you are eligible to retain your life insurance </a:t>
            </a:r>
            <a:r>
              <a:rPr lang="en-US" sz="2000" i="0" u="none">
                <a:solidFill>
                  <a:srgbClr val="000000"/>
                </a:solidFill>
                <a:latin typeface="Calibri"/>
                <a:ea typeface="Calibri"/>
                <a:cs typeface="Calibri"/>
                <a:sym typeface="Calibri"/>
              </a:rPr>
              <a:t>benefit.</a:t>
            </a:r>
            <a:endParaRPr sz="2000">
              <a:latin typeface="Calibri"/>
              <a:ea typeface="Calibri"/>
              <a:cs typeface="Calibri"/>
              <a:sym typeface="Calibri"/>
            </a:endParaRPr>
          </a:p>
          <a:p>
            <a:pPr marL="171450" marR="0" lvl="0" indent="-171450" algn="l" rtl="0">
              <a:lnSpc>
                <a:spcPct val="90000"/>
              </a:lnSpc>
              <a:spcBef>
                <a:spcPts val="400"/>
              </a:spcBef>
              <a:spcAft>
                <a:spcPts val="0"/>
              </a:spcAft>
              <a:buClr>
                <a:srgbClr val="000000"/>
              </a:buClr>
              <a:buSzPts val="2000"/>
              <a:buFont typeface="Calibri"/>
              <a:buChar char="•"/>
            </a:pPr>
            <a:r>
              <a:rPr lang="en-US" sz="2000" i="0" u="none">
                <a:solidFill>
                  <a:srgbClr val="000000"/>
                </a:solidFill>
                <a:latin typeface="Calibri"/>
                <a:ea typeface="Calibri"/>
                <a:cs typeface="Calibri"/>
                <a:sym typeface="Calibri"/>
              </a:rPr>
              <a:t>Natural death benefit and accelerated death benefit continue at no cost to you.</a:t>
            </a:r>
            <a:endParaRPr sz="2000" i="0" u="none">
              <a:solidFill>
                <a:srgbClr val="000000"/>
              </a:solidFill>
              <a:latin typeface="Calibri"/>
              <a:ea typeface="Calibri"/>
              <a:cs typeface="Calibri"/>
              <a:sym typeface="Calibri"/>
            </a:endParaRPr>
          </a:p>
          <a:p>
            <a:pPr marL="171450" marR="0" lvl="0" indent="-171450" algn="l" rtl="0">
              <a:lnSpc>
                <a:spcPct val="90000"/>
              </a:lnSpc>
              <a:spcBef>
                <a:spcPts val="400"/>
              </a:spcBef>
              <a:spcAft>
                <a:spcPts val="0"/>
              </a:spcAft>
              <a:buSzPts val="2000"/>
              <a:buFont typeface="Calibri"/>
              <a:buChar char="•"/>
            </a:pPr>
            <a:r>
              <a:rPr lang="en-US" sz="2000">
                <a:solidFill>
                  <a:srgbClr val="343633"/>
                </a:solidFill>
                <a:highlight>
                  <a:srgbClr val="FFFFFF"/>
                </a:highlight>
                <a:latin typeface="Calibri"/>
                <a:ea typeface="Calibri"/>
                <a:cs typeface="Calibri"/>
                <a:sym typeface="Calibri"/>
              </a:rPr>
              <a:t>Death benefit equal to your creditable compensation at retirement, rounded to the next highest thousand and then doubled.</a:t>
            </a:r>
            <a:endParaRPr sz="2000">
              <a:latin typeface="Calibri"/>
              <a:ea typeface="Calibri"/>
              <a:cs typeface="Calibri"/>
              <a:sym typeface="Calibri"/>
            </a:endParaRPr>
          </a:p>
          <a:p>
            <a:pPr marL="171450" marR="0" lvl="0" indent="-171450" algn="l" rtl="0">
              <a:lnSpc>
                <a:spcPct val="90000"/>
              </a:lnSpc>
              <a:spcBef>
                <a:spcPts val="400"/>
              </a:spcBef>
              <a:spcAft>
                <a:spcPts val="0"/>
              </a:spcAft>
              <a:buClr>
                <a:srgbClr val="000000"/>
              </a:buClr>
              <a:buSzPts val="2000"/>
              <a:buFont typeface="Calibri"/>
              <a:buChar char="•"/>
            </a:pPr>
            <a:r>
              <a:rPr lang="en-US" sz="2000">
                <a:solidFill>
                  <a:srgbClr val="343633"/>
                </a:solidFill>
                <a:highlight>
                  <a:srgbClr val="FFFFFF"/>
                </a:highlight>
                <a:latin typeface="Calibri"/>
                <a:ea typeface="Calibri"/>
                <a:cs typeface="Calibri"/>
                <a:sym typeface="Calibri"/>
              </a:rPr>
              <a:t>Your coverage begins to reduce on January 1 following one calendar year after your employment ends. The reduction rate is 25% each January 1 until it reaches 25% of the total life insurance benefit value at retirement.</a:t>
            </a:r>
            <a:endParaRPr sz="2000">
              <a:latin typeface="Calibri"/>
              <a:ea typeface="Calibri"/>
              <a:cs typeface="Calibri"/>
              <a:sym typeface="Calibri"/>
            </a:endParaRPr>
          </a:p>
          <a:p>
            <a:pPr marL="457200" marR="0" lvl="0" indent="0" algn="l" rtl="0">
              <a:lnSpc>
                <a:spcPct val="90000"/>
              </a:lnSpc>
              <a:spcBef>
                <a:spcPts val="400"/>
              </a:spcBef>
              <a:spcAft>
                <a:spcPts val="0"/>
              </a:spcAft>
              <a:buSzPts val="1800"/>
              <a:buNone/>
            </a:pPr>
            <a:endParaRPr/>
          </a:p>
          <a:p>
            <a:pPr marL="0" marR="0" lvl="0" indent="0" algn="l" rtl="0">
              <a:lnSpc>
                <a:spcPct val="90000"/>
              </a:lnSpc>
              <a:spcBef>
                <a:spcPts val="400"/>
              </a:spcBef>
              <a:spcAft>
                <a:spcPts val="0"/>
              </a:spcAft>
              <a:buClr>
                <a:srgbClr val="000000"/>
              </a:buClr>
              <a:buSzPts val="2000"/>
              <a:buNone/>
            </a:pPr>
            <a:endParaRPr>
              <a:latin typeface="Calibri"/>
              <a:ea typeface="Calibri"/>
              <a:cs typeface="Calibri"/>
              <a:sym typeface="Calibri"/>
            </a:endParaRPr>
          </a:p>
        </p:txBody>
      </p:sp>
      <p:sp>
        <p:nvSpPr>
          <p:cNvPr id="170" name="Google Shape;170;p22"/>
          <p:cNvSpPr txBox="1"/>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900"/>
              <a:buFont typeface="Arial"/>
              <a:buNone/>
            </a:pPr>
            <a:r>
              <a:rPr lang="en-US" sz="900" b="0" i="0" u="none" strike="noStrike" cap="none">
                <a:solidFill>
                  <a:srgbClr val="898989"/>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
        <p:nvSpPr>
          <p:cNvPr id="171" name="Google Shape;171;p22"/>
          <p:cNvSpPr txBox="1"/>
          <p:nvPr/>
        </p:nvSpPr>
        <p:spPr>
          <a:xfrm>
            <a:off x="797326" y="303652"/>
            <a:ext cx="7354040"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RETIREE LIFE INSURANCE</a:t>
            </a:r>
            <a:endParaRPr sz="2500" b="0" i="0" u="none" strike="noStrike" cap="none">
              <a:solidFill>
                <a:srgbClr val="00000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body" idx="1"/>
          </p:nvPr>
        </p:nvSpPr>
        <p:spPr>
          <a:xfrm>
            <a:off x="457200" y="1622457"/>
            <a:ext cx="8229600" cy="397935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Unused accrued leave is payable up to the maximum allowed by policy (Faculty or University and Academic Professional)</a:t>
            </a:r>
            <a:endParaRPr>
              <a:latin typeface="Calibri"/>
              <a:ea typeface="Calibri"/>
              <a:cs typeface="Calibri"/>
              <a:sym typeface="Calibri"/>
            </a:endParaRPr>
          </a:p>
          <a:p>
            <a:pPr marL="914400" lvl="1"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You may defer your leave payment to the Virginia Deferred Compensation Plan (DCP) or VCU Tax</a:t>
            </a:r>
            <a:r>
              <a:rPr lang="en-US" sz="2400">
                <a:latin typeface="Calibri"/>
                <a:ea typeface="Calibri"/>
                <a:cs typeface="Calibri"/>
                <a:sym typeface="Calibri"/>
              </a:rPr>
              <a:t>-deferred Annuity (TDA) </a:t>
            </a:r>
            <a:r>
              <a:rPr lang="en-US" sz="2400" b="0" i="0" u="none">
                <a:solidFill>
                  <a:srgbClr val="000000"/>
                </a:solidFill>
                <a:latin typeface="Calibri"/>
                <a:ea typeface="Calibri"/>
                <a:cs typeface="Calibri"/>
                <a:sym typeface="Calibri"/>
              </a:rPr>
              <a:t>if you are a participant when you retire.  If you do not defer leave payment, VCU Payroll Services aggregates final pay with leave payment and taxes total payment accordingly.  You may adjust your tax withholding elections prior to retirement.</a:t>
            </a:r>
            <a:endParaRPr sz="2400" b="0" i="0" u="none">
              <a:solidFill>
                <a:srgbClr val="000000"/>
              </a:solidFill>
              <a:latin typeface="Calibri"/>
              <a:ea typeface="Calibri"/>
              <a:cs typeface="Calibri"/>
              <a:sym typeface="Calibri"/>
            </a:endParaRPr>
          </a:p>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No payout for faculty sick leave</a:t>
            </a:r>
            <a:endParaRPr>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177" name="Google Shape;177;p23"/>
          <p:cNvSpPr txBox="1"/>
          <p:nvPr/>
        </p:nvSpPr>
        <p:spPr>
          <a:xfrm>
            <a:off x="797326" y="383551"/>
            <a:ext cx="7354040"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LEAVE PAYMENTS</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body" idx="1"/>
          </p:nvPr>
        </p:nvSpPr>
        <p:spPr>
          <a:xfrm>
            <a:off x="457200" y="1344612"/>
            <a:ext cx="8229600" cy="447913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00"/>
              </a:spcBef>
              <a:spcAft>
                <a:spcPts val="0"/>
              </a:spcAft>
              <a:buClr>
                <a:srgbClr val="000000"/>
              </a:buClr>
              <a:buSzPts val="2400"/>
              <a:buFont typeface="Arial"/>
              <a:buChar char="•"/>
            </a:pPr>
            <a:r>
              <a:rPr lang="en-US" sz="1800" b="0" i="0" u="none">
                <a:solidFill>
                  <a:srgbClr val="000000"/>
                </a:solidFill>
                <a:latin typeface="Calibri"/>
                <a:ea typeface="Calibri"/>
                <a:cs typeface="Calibri"/>
                <a:sym typeface="Calibri"/>
              </a:rPr>
              <a:t>Must have a break in Commonwealth of Virginia employment of at least </a:t>
            </a:r>
            <a:r>
              <a:rPr lang="en-US" sz="1800" b="0" i="1" u="none">
                <a:solidFill>
                  <a:srgbClr val="000000"/>
                </a:solidFill>
                <a:latin typeface="Calibri"/>
                <a:ea typeface="Calibri"/>
                <a:cs typeface="Calibri"/>
                <a:sym typeface="Calibri"/>
              </a:rPr>
              <a:t>one full calendar month </a:t>
            </a:r>
            <a:r>
              <a:rPr lang="en-US" sz="1800" b="0" i="0" u="none">
                <a:solidFill>
                  <a:srgbClr val="000000"/>
                </a:solidFill>
                <a:latin typeface="Calibri"/>
                <a:ea typeface="Calibri"/>
                <a:cs typeface="Calibri"/>
                <a:sym typeface="Calibri"/>
              </a:rPr>
              <a:t>(between time of retirement from VCU and new employment in a non-covered position with any </a:t>
            </a:r>
            <a:r>
              <a:rPr lang="en-US" sz="1800" b="0" i="1" u="none">
                <a:solidFill>
                  <a:srgbClr val="000000"/>
                </a:solidFill>
                <a:latin typeface="Calibri"/>
                <a:ea typeface="Calibri"/>
                <a:cs typeface="Calibri"/>
                <a:sym typeface="Calibri"/>
              </a:rPr>
              <a:t>other</a:t>
            </a:r>
            <a:r>
              <a:rPr lang="en-US" sz="1800" b="0" i="0" u="none">
                <a:solidFill>
                  <a:srgbClr val="000000"/>
                </a:solidFill>
                <a:latin typeface="Calibri"/>
                <a:ea typeface="Calibri"/>
                <a:cs typeface="Calibri"/>
                <a:sym typeface="Calibri"/>
              </a:rPr>
              <a:t> state agency) during a </a:t>
            </a:r>
            <a:r>
              <a:rPr lang="en-US" sz="1800" b="0" i="1" u="none">
                <a:solidFill>
                  <a:srgbClr val="000000"/>
                </a:solidFill>
                <a:latin typeface="Calibri"/>
                <a:ea typeface="Calibri"/>
                <a:cs typeface="Calibri"/>
                <a:sym typeface="Calibri"/>
              </a:rPr>
              <a:t>period in which you would have normally worked in the position from which you retired;</a:t>
            </a:r>
            <a:endParaRPr sz="1800">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1800" b="0" i="0" u="none">
                <a:solidFill>
                  <a:srgbClr val="000000"/>
                </a:solidFill>
                <a:latin typeface="Calibri"/>
                <a:ea typeface="Calibri"/>
                <a:cs typeface="Calibri"/>
                <a:sym typeface="Calibri"/>
              </a:rPr>
              <a:t>For 9/10-month positions, break in service begins when you would have returned for next appointment period;</a:t>
            </a:r>
            <a:endParaRPr sz="1800">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1800" b="0" i="0" u="none">
                <a:solidFill>
                  <a:srgbClr val="000000"/>
                </a:solidFill>
                <a:latin typeface="Calibri"/>
                <a:ea typeface="Calibri"/>
                <a:cs typeface="Calibri"/>
                <a:sym typeface="Calibri"/>
              </a:rPr>
              <a:t>Must have a break in VCU employment of </a:t>
            </a:r>
            <a:r>
              <a:rPr lang="en-US" sz="1800" b="0" i="1" u="none">
                <a:solidFill>
                  <a:srgbClr val="000000"/>
                </a:solidFill>
                <a:latin typeface="Calibri"/>
                <a:ea typeface="Calibri"/>
                <a:cs typeface="Calibri"/>
                <a:sym typeface="Calibri"/>
              </a:rPr>
              <a:t>at least 26 weeks </a:t>
            </a:r>
            <a:r>
              <a:rPr lang="en-US" sz="1800" b="0" i="0" u="none">
                <a:solidFill>
                  <a:srgbClr val="000000"/>
                </a:solidFill>
                <a:latin typeface="Calibri"/>
                <a:ea typeface="Calibri"/>
                <a:cs typeface="Calibri"/>
                <a:sym typeface="Calibri"/>
              </a:rPr>
              <a:t>between the time of retirement and new employment in a non-covered position with VCU</a:t>
            </a:r>
            <a:endParaRPr/>
          </a:p>
          <a:p>
            <a:pPr marL="457200" lvl="0" indent="-381000" algn="l" rtl="0">
              <a:lnSpc>
                <a:spcPct val="100000"/>
              </a:lnSpc>
              <a:spcBef>
                <a:spcPts val="300"/>
              </a:spcBef>
              <a:spcAft>
                <a:spcPts val="0"/>
              </a:spcAft>
              <a:buClr>
                <a:srgbClr val="000000"/>
              </a:buClr>
              <a:buSzPts val="2400"/>
              <a:buChar char="•"/>
            </a:pPr>
            <a:r>
              <a:rPr lang="en-US" sz="1800">
                <a:latin typeface="Calibri"/>
                <a:ea typeface="Calibri"/>
                <a:cs typeface="Calibri"/>
                <a:sym typeface="Calibri"/>
              </a:rPr>
              <a:t>Must </a:t>
            </a:r>
            <a:r>
              <a:rPr lang="en-US" sz="1800" i="1">
                <a:latin typeface="Calibri"/>
                <a:ea typeface="Calibri"/>
                <a:cs typeface="Calibri"/>
                <a:sym typeface="Calibri"/>
              </a:rPr>
              <a:t>not</a:t>
            </a:r>
            <a:r>
              <a:rPr lang="en-US" sz="1800">
                <a:latin typeface="Calibri"/>
                <a:ea typeface="Calibri"/>
                <a:cs typeface="Calibri"/>
                <a:sym typeface="Calibri"/>
              </a:rPr>
              <a:t> have a pre-arranged agreement to return to any Commonwealth of Virginia employment, including but not limited to VCU; and </a:t>
            </a:r>
            <a:endParaRPr/>
          </a:p>
          <a:p>
            <a:pPr marL="457200" lvl="0" indent="-381000" algn="l" rtl="0">
              <a:lnSpc>
                <a:spcPct val="100000"/>
              </a:lnSpc>
              <a:spcBef>
                <a:spcPts val="0"/>
              </a:spcBef>
              <a:spcAft>
                <a:spcPts val="0"/>
              </a:spcAft>
              <a:buClr>
                <a:srgbClr val="000000"/>
              </a:buClr>
              <a:buSzPts val="2400"/>
              <a:buChar char="•"/>
            </a:pPr>
            <a:r>
              <a:rPr lang="en-US" sz="1800">
                <a:latin typeface="Calibri"/>
                <a:ea typeface="Calibri"/>
                <a:cs typeface="Calibri"/>
                <a:sym typeface="Calibri"/>
              </a:rPr>
              <a:t>Must </a:t>
            </a:r>
            <a:r>
              <a:rPr lang="en-US" sz="1800" i="1">
                <a:latin typeface="Calibri"/>
                <a:ea typeface="Calibri"/>
                <a:cs typeface="Calibri"/>
                <a:sym typeface="Calibri"/>
              </a:rPr>
              <a:t>not</a:t>
            </a:r>
            <a:r>
              <a:rPr lang="en-US" sz="1800">
                <a:latin typeface="Calibri"/>
                <a:ea typeface="Calibri"/>
                <a:cs typeface="Calibri"/>
                <a:sym typeface="Calibri"/>
              </a:rPr>
              <a:t> be hired to perform the identical job duties of the position from which you retired. </a:t>
            </a:r>
            <a:endParaRPr/>
          </a:p>
          <a:p>
            <a:pPr marL="457200" lvl="0" indent="-381000" algn="l" rtl="0">
              <a:lnSpc>
                <a:spcPct val="100000"/>
              </a:lnSpc>
              <a:spcBef>
                <a:spcPts val="0"/>
              </a:spcBef>
              <a:spcAft>
                <a:spcPts val="0"/>
              </a:spcAft>
              <a:buClr>
                <a:srgbClr val="000000"/>
              </a:buClr>
              <a:buSzPts val="2400"/>
              <a:buChar char="•"/>
            </a:pPr>
            <a:r>
              <a:rPr lang="en-US" sz="1800">
                <a:latin typeface="Calibri"/>
                <a:ea typeface="Calibri"/>
                <a:cs typeface="Calibri"/>
                <a:sym typeface="Calibri"/>
              </a:rPr>
              <a:t>Any re-employment with the Commonwealth (including VCU) must be for a limited term (can only be hired into an hourly or adjunct position unless you stop retirement benefit).  VCU re-employment requires VP approval</a:t>
            </a:r>
            <a:endParaRPr/>
          </a:p>
          <a:p>
            <a:pPr marL="457200" lvl="0" indent="-228600" algn="l" rtl="0">
              <a:lnSpc>
                <a:spcPct val="100000"/>
              </a:lnSpc>
              <a:spcBef>
                <a:spcPts val="0"/>
              </a:spcBef>
              <a:spcAft>
                <a:spcPts val="0"/>
              </a:spcAft>
              <a:buClr>
                <a:srgbClr val="000000"/>
              </a:buClr>
              <a:buSzPts val="2400"/>
              <a:buFont typeface="Arial"/>
              <a:buNone/>
            </a:pPr>
            <a:endParaRPr/>
          </a:p>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Arial"/>
                <a:ea typeface="Arial"/>
                <a:cs typeface="Arial"/>
                <a:sym typeface="Arial"/>
              </a:rPr>
              <a:t>  </a:t>
            </a:r>
            <a:endParaRPr/>
          </a:p>
        </p:txBody>
      </p:sp>
      <p:sp>
        <p:nvSpPr>
          <p:cNvPr id="183" name="Google Shape;183;p24"/>
          <p:cNvSpPr txBox="1"/>
          <p:nvPr/>
        </p:nvSpPr>
        <p:spPr>
          <a:xfrm>
            <a:off x="797326" y="383551"/>
            <a:ext cx="7354040"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REEMPLOYMENT OF RETIREES	</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body" idx="1"/>
          </p:nvPr>
        </p:nvSpPr>
        <p:spPr>
          <a:xfrm>
            <a:off x="457200" y="1344612"/>
            <a:ext cx="8229600" cy="4168775"/>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It’s important that retirees not be re-employed in non-covered positions with state agencies for more than 1,664 hours annually. </a:t>
            </a:r>
            <a:endParaRPr>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1,664-hour cap is imposed by IRS regulations.  (IRS regulations dictate that such an employee must not work more than 80% of his/her previous full-time job.  80% of 2,080 hours = 1,664.)  VCU policy limits hourly (wage) and adjunct employment to 29 hours per week or less, on average, over each May – April period.</a:t>
            </a:r>
            <a:endParaRPr>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189" name="Google Shape;189;p25"/>
          <p:cNvSpPr txBox="1"/>
          <p:nvPr/>
        </p:nvSpPr>
        <p:spPr>
          <a:xfrm>
            <a:off x="797326" y="383551"/>
            <a:ext cx="7354040"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REEMPLOYMENT OF RETIREES	</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body" idx="1"/>
          </p:nvPr>
        </p:nvSpPr>
        <p:spPr>
          <a:xfrm>
            <a:off x="457200" y="2084096"/>
            <a:ext cx="8229600" cy="235473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Determine retirement date: </a:t>
            </a:r>
            <a:endParaRPr>
              <a:latin typeface="Calibri"/>
              <a:ea typeface="Calibri"/>
              <a:cs typeface="Calibri"/>
              <a:sym typeface="Calibri"/>
            </a:endParaRPr>
          </a:p>
          <a:p>
            <a:pPr marL="914400" lvl="1" indent="-381000" algn="l" rtl="0">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M</a:t>
            </a:r>
            <a:r>
              <a:rPr lang="en-US" sz="2400" b="0" i="0" u="none">
                <a:solidFill>
                  <a:srgbClr val="000000"/>
                </a:solidFill>
                <a:latin typeface="Calibri"/>
                <a:ea typeface="Calibri"/>
                <a:cs typeface="Calibri"/>
                <a:sym typeface="Calibri"/>
              </a:rPr>
              <a:t>ust be the first of the month.</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Complete retirement forms and submit to VCU Benefits.</a:t>
            </a:r>
            <a:endParaRPr/>
          </a:p>
          <a:p>
            <a:pPr marL="457200" lvl="0" indent="-381000" algn="l" rtl="0">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Submit paperwork 30 days before retirement date.</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Contact Investment company to view your retirement funds and distribution options. </a:t>
            </a:r>
            <a:r>
              <a:rPr lang="en-US" sz="2400" i="1">
                <a:latin typeface="Calibri"/>
                <a:ea typeface="Calibri"/>
                <a:cs typeface="Calibri"/>
                <a:sym typeface="Calibri"/>
              </a:rPr>
              <a:t>Note: </a:t>
            </a:r>
            <a:r>
              <a:rPr lang="en-US" sz="2400" b="0" i="0" u="none">
                <a:solidFill>
                  <a:srgbClr val="000000"/>
                </a:solidFill>
                <a:latin typeface="Calibri"/>
                <a:ea typeface="Calibri"/>
                <a:cs typeface="Calibri"/>
                <a:sym typeface="Calibri"/>
              </a:rPr>
              <a:t>Investment company obtains ORP distribution approval from VCU Benefits. </a:t>
            </a:r>
            <a:endParaRPr sz="2400" b="0" i="0" u="none">
              <a:solidFill>
                <a:srgbClr val="FF0000"/>
              </a:solidFill>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FF0000"/>
              </a:solidFill>
              <a:latin typeface="Calibri"/>
              <a:ea typeface="Calibri"/>
              <a:cs typeface="Calibri"/>
              <a:sym typeface="Calibri"/>
            </a:endParaRPr>
          </a:p>
        </p:txBody>
      </p:sp>
      <p:sp>
        <p:nvSpPr>
          <p:cNvPr id="195" name="Google Shape;195;p26"/>
          <p:cNvSpPr txBox="1"/>
          <p:nvPr/>
        </p:nvSpPr>
        <p:spPr>
          <a:xfrm>
            <a:off x="894980" y="694269"/>
            <a:ext cx="7354040"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PROCESS OF RETIREMENT</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body" idx="1"/>
          </p:nvPr>
        </p:nvSpPr>
        <p:spPr>
          <a:xfrm>
            <a:off x="457200" y="1995319"/>
            <a:ext cx="8229600" cy="2354739"/>
          </a:xfrm>
          <a:prstGeom prst="rect">
            <a:avLst/>
          </a:prstGeom>
          <a:noFill/>
          <a:ln>
            <a:noFill/>
          </a:ln>
        </p:spPr>
        <p:txBody>
          <a:bodyPr spcFirstLastPara="1" wrap="square" lIns="91425" tIns="45700" rIns="91425" bIns="45700" anchor="t" anchorCtr="0">
            <a:noAutofit/>
          </a:bodyPr>
          <a:lstStyle/>
          <a:p>
            <a:pPr marL="457200" lvl="0" indent="-381000" algn="l" rtl="0">
              <a:lnSpc>
                <a:spcPct val="80000"/>
              </a:lnSpc>
              <a:spcBef>
                <a:spcPts val="18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Acknowledgement of Eligibility Requirements</a:t>
            </a:r>
            <a:endParaRPr sz="2400" b="0" i="0" u="none">
              <a:solidFill>
                <a:srgbClr val="000000"/>
              </a:solidFill>
              <a:latin typeface="Calibri"/>
              <a:ea typeface="Calibri"/>
              <a:cs typeface="Calibri"/>
              <a:sym typeface="Calibri"/>
            </a:endParaRPr>
          </a:p>
          <a:p>
            <a:pPr marL="457200" lvl="0" indent="-381000" algn="l" rtl="0">
              <a:lnSpc>
                <a:spcPct val="80000"/>
              </a:lnSpc>
              <a:spcBef>
                <a:spcPts val="18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Termination Certification Form (ORP for Higher Education) (VRS-65D)  </a:t>
            </a:r>
            <a:endParaRPr sz="2400" b="0" i="0" u="none">
              <a:solidFill>
                <a:srgbClr val="000000"/>
              </a:solidFill>
              <a:latin typeface="Calibri"/>
              <a:ea typeface="Calibri"/>
              <a:cs typeface="Calibri"/>
              <a:sym typeface="Calibri"/>
            </a:endParaRPr>
          </a:p>
          <a:p>
            <a:pPr marL="457200" lvl="0" indent="-381000" algn="l" rtl="0">
              <a:lnSpc>
                <a:spcPct val="80000"/>
              </a:lnSpc>
              <a:spcBef>
                <a:spcPts val="18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State Retiree Health Benefits Program enrollment form (to elect or waive)</a:t>
            </a:r>
            <a:endParaRPr>
              <a:latin typeface="Calibri"/>
              <a:ea typeface="Calibri"/>
              <a:cs typeface="Calibri"/>
              <a:sym typeface="Calibri"/>
            </a:endParaRPr>
          </a:p>
        </p:txBody>
      </p:sp>
      <p:sp>
        <p:nvSpPr>
          <p:cNvPr id="201" name="Google Shape;201;p27"/>
          <p:cNvSpPr txBox="1"/>
          <p:nvPr/>
        </p:nvSpPr>
        <p:spPr>
          <a:xfrm>
            <a:off x="894980" y="621090"/>
            <a:ext cx="7354040"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RETIREMENT FORMS (REQUIRED)</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body" idx="1"/>
          </p:nvPr>
        </p:nvSpPr>
        <p:spPr>
          <a:xfrm>
            <a:off x="457200" y="1578068"/>
            <a:ext cx="8229600" cy="3855067"/>
          </a:xfrm>
          <a:prstGeom prst="rect">
            <a:avLst/>
          </a:prstGeom>
          <a:noFill/>
          <a:ln>
            <a:noFill/>
          </a:ln>
        </p:spPr>
        <p:txBody>
          <a:bodyPr spcFirstLastPara="1" wrap="square" lIns="91425" tIns="45700" rIns="91425" bIns="45700" anchor="t" anchorCtr="0">
            <a:noAutofit/>
          </a:bodyPr>
          <a:lstStyle/>
          <a:p>
            <a:pPr marL="457200" lvl="0" indent="-381000" algn="l" rtl="0">
              <a:lnSpc>
                <a:spcPct val="80000"/>
              </a:lnSpc>
              <a:spcBef>
                <a:spcPts val="6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Investment Company Distribution Forms (TIAA and/or Fidelity)</a:t>
            </a:r>
            <a:endParaRPr>
              <a:latin typeface="Calibri"/>
              <a:ea typeface="Calibri"/>
              <a:cs typeface="Calibri"/>
              <a:sym typeface="Calibri"/>
            </a:endParaRPr>
          </a:p>
          <a:p>
            <a:pPr marL="457200" lvl="0" indent="0" algn="l" rtl="0">
              <a:lnSpc>
                <a:spcPct val="80000"/>
              </a:lnSpc>
              <a:spcBef>
                <a:spcPts val="600"/>
              </a:spcBef>
              <a:spcAft>
                <a:spcPts val="0"/>
              </a:spcAft>
              <a:buSzPts val="1800"/>
              <a:buNone/>
            </a:pPr>
            <a:endParaRPr sz="1000" b="0" i="0" u="none">
              <a:solidFill>
                <a:srgbClr val="000000"/>
              </a:solidFill>
              <a:latin typeface="Calibri"/>
              <a:ea typeface="Calibri"/>
              <a:cs typeface="Calibri"/>
              <a:sym typeface="Calibri"/>
            </a:endParaRPr>
          </a:p>
          <a:p>
            <a:pPr marL="457200" lvl="0" indent="-381000" algn="l" rtl="0">
              <a:lnSpc>
                <a:spcPct val="80000"/>
              </a:lnSpc>
              <a:spcBef>
                <a:spcPts val="6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Designation of Beneficiary (VRS-2) – for retiree life insurance</a:t>
            </a:r>
            <a:endParaRPr>
              <a:latin typeface="Calibri"/>
              <a:ea typeface="Calibri"/>
              <a:cs typeface="Calibri"/>
              <a:sym typeface="Calibri"/>
            </a:endParaRPr>
          </a:p>
          <a:p>
            <a:pPr marL="457200" lvl="0" indent="0" algn="l" rtl="0">
              <a:lnSpc>
                <a:spcPct val="80000"/>
              </a:lnSpc>
              <a:spcBef>
                <a:spcPts val="600"/>
              </a:spcBef>
              <a:spcAft>
                <a:spcPts val="0"/>
              </a:spcAft>
              <a:buSzPts val="1800"/>
              <a:buNone/>
            </a:pPr>
            <a:endParaRPr sz="1000" b="0" i="0" u="none">
              <a:solidFill>
                <a:srgbClr val="000000"/>
              </a:solidFill>
              <a:latin typeface="Calibri"/>
              <a:ea typeface="Calibri"/>
              <a:cs typeface="Calibri"/>
              <a:sym typeface="Calibri"/>
            </a:endParaRPr>
          </a:p>
          <a:p>
            <a:pPr marL="457200" lvl="0" indent="-381000" algn="l" rtl="0">
              <a:lnSpc>
                <a:spcPct val="80000"/>
              </a:lnSpc>
              <a:spcBef>
                <a:spcPts val="6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ORP Health Insurance Credit Certification (VRS-75) (if you have 15+ years service)</a:t>
            </a:r>
            <a:endParaRPr>
              <a:latin typeface="Calibri"/>
              <a:ea typeface="Calibri"/>
              <a:cs typeface="Calibri"/>
              <a:sym typeface="Calibri"/>
            </a:endParaRPr>
          </a:p>
          <a:p>
            <a:pPr marL="457200" lvl="0" indent="0" algn="l" rtl="0">
              <a:lnSpc>
                <a:spcPct val="80000"/>
              </a:lnSpc>
              <a:spcBef>
                <a:spcPts val="600"/>
              </a:spcBef>
              <a:spcAft>
                <a:spcPts val="0"/>
              </a:spcAft>
              <a:buSzPts val="1800"/>
              <a:buNone/>
            </a:pPr>
            <a:endParaRPr sz="1000" b="0" i="0" u="none">
              <a:solidFill>
                <a:srgbClr val="000000"/>
              </a:solidFill>
              <a:latin typeface="Calibri"/>
              <a:ea typeface="Calibri"/>
              <a:cs typeface="Calibri"/>
              <a:sym typeface="Calibri"/>
            </a:endParaRPr>
          </a:p>
          <a:p>
            <a:pPr marL="457200" lvl="0" indent="-381000" algn="l" rtl="0">
              <a:lnSpc>
                <a:spcPct val="80000"/>
              </a:lnSpc>
              <a:spcBef>
                <a:spcPts val="6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Salary Reduction Agreement (SRA) and/or DCP Payroll Authorization (online) form to stop deferrals to TDA and DCP</a:t>
            </a:r>
            <a:endParaRPr>
              <a:latin typeface="Calibri"/>
              <a:ea typeface="Calibri"/>
              <a:cs typeface="Calibri"/>
              <a:sym typeface="Calibri"/>
            </a:endParaRPr>
          </a:p>
          <a:p>
            <a:pPr marL="457200" lvl="0" indent="0" algn="l" rtl="0">
              <a:lnSpc>
                <a:spcPct val="80000"/>
              </a:lnSpc>
              <a:spcBef>
                <a:spcPts val="600"/>
              </a:spcBef>
              <a:spcAft>
                <a:spcPts val="0"/>
              </a:spcAft>
              <a:buSzPts val="1800"/>
              <a:buNone/>
            </a:pPr>
            <a:endParaRPr sz="1000" b="0" i="0" u="none">
              <a:solidFill>
                <a:srgbClr val="000000"/>
              </a:solidFill>
              <a:latin typeface="Calibri"/>
              <a:ea typeface="Calibri"/>
              <a:cs typeface="Calibri"/>
              <a:sym typeface="Calibri"/>
            </a:endParaRPr>
          </a:p>
          <a:p>
            <a:pPr marL="457200" lvl="0" indent="-381000" algn="l" rtl="0">
              <a:lnSpc>
                <a:spcPct val="80000"/>
              </a:lnSpc>
              <a:spcBef>
                <a:spcPts val="6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LTD Conversion Request (Standard Insurance Company)</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207" name="Google Shape;207;p28"/>
          <p:cNvSpPr txBox="1"/>
          <p:nvPr/>
        </p:nvSpPr>
        <p:spPr>
          <a:xfrm>
            <a:off x="894980" y="443537"/>
            <a:ext cx="7354040"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RETIREMENT FORMS (OPTIONAL)</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body" idx="1"/>
          </p:nvPr>
        </p:nvSpPr>
        <p:spPr>
          <a:xfrm>
            <a:off x="457200" y="1788496"/>
            <a:ext cx="8229600" cy="417036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Retired faculty affiliate status may be granted by your department. Certain continued campus access and privileges are provided to faculty members who maintain ongoing relationships with the university.  See </a:t>
            </a:r>
            <a:r>
              <a:rPr lang="en-US" sz="2400" u="sng">
                <a:solidFill>
                  <a:schemeClr val="hlink"/>
                </a:solidFill>
                <a:latin typeface="Calibri"/>
                <a:ea typeface="Calibri"/>
                <a:cs typeface="Calibri"/>
                <a:sym typeface="Calibri"/>
                <a:hlinkClick r:id="rId3"/>
              </a:rPr>
              <a:t>https://faculty.provost.vcu.edu/retired-faculty/</a:t>
            </a:r>
            <a:r>
              <a:rPr lang="en-US" sz="2400" b="0" i="0" u="none">
                <a:solidFill>
                  <a:srgbClr val="000000"/>
                </a:solidFill>
                <a:latin typeface="Calibri"/>
                <a:ea typeface="Calibri"/>
                <a:cs typeface="Calibri"/>
                <a:sym typeface="Calibri"/>
              </a:rPr>
              <a:t>.  </a:t>
            </a:r>
            <a:endParaRPr sz="2400" b="0" i="0" u="none">
              <a:solidFill>
                <a:srgbClr val="000000"/>
              </a:solidFill>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1000" b="0"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Confirm your Affiliate status with your department, and then request a Retiree ID Card authorization from the VCU Card Office.  VCU Human Resources does not authorize retired faculty ID cards.</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213" name="Google Shape;213;p29"/>
          <p:cNvSpPr txBox="1"/>
          <p:nvPr/>
        </p:nvSpPr>
        <p:spPr>
          <a:xfrm>
            <a:off x="894980" y="443537"/>
            <a:ext cx="7354040" cy="1077218"/>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RETIRED FACULTY AFFILIATE STATUS (FACULTY ONLY)</a:t>
            </a:r>
            <a:endParaRPr sz="25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a:spLocks noGrp="1"/>
          </p:cNvSpPr>
          <p:nvPr>
            <p:ph type="body" idx="1"/>
          </p:nvPr>
        </p:nvSpPr>
        <p:spPr>
          <a:xfrm>
            <a:off x="457200" y="1893164"/>
            <a:ext cx="8229600" cy="332690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About the VCU Optional Retirement Plan (ORP)</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Separation from state employment makes you eligible to draw income from the plan. </a:t>
            </a:r>
            <a:endParaRPr sz="2400" b="0" i="0" u="none">
              <a:solidFill>
                <a:srgbClr val="000000"/>
              </a:solidFill>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a:solidFill>
                  <a:schemeClr val="dk1"/>
                </a:solidFill>
                <a:latin typeface="Calibri"/>
                <a:ea typeface="Calibri"/>
                <a:cs typeface="Calibri"/>
                <a:sym typeface="Calibri"/>
              </a:rPr>
              <a:t>The ORP is a defined contribution plan (401a)</a:t>
            </a:r>
            <a:endParaRPr>
              <a:solidFill>
                <a:schemeClr val="dk1"/>
              </a:solidFill>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a:solidFill>
                  <a:schemeClr val="dk1"/>
                </a:solidFill>
                <a:latin typeface="Calibri"/>
                <a:ea typeface="Calibri"/>
                <a:cs typeface="Calibri"/>
                <a:sym typeface="Calibri"/>
              </a:rPr>
              <a:t>Funds available depend upon investment performance</a:t>
            </a:r>
            <a:endParaRPr>
              <a:solidFill>
                <a:schemeClr val="dk1"/>
              </a:solidFill>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Retirement distributions are arranged with your investment company provider, and must be approved by VCU</a:t>
            </a:r>
            <a:endParaRPr>
              <a:latin typeface="Calibri"/>
              <a:ea typeface="Calibri"/>
              <a:cs typeface="Calibri"/>
              <a:sym typeface="Calibri"/>
            </a:endParaRPr>
          </a:p>
          <a:p>
            <a:pPr marL="457200" lvl="0" indent="0" algn="l" rtl="0">
              <a:lnSpc>
                <a:spcPct val="100000"/>
              </a:lnSpc>
              <a:spcBef>
                <a:spcPts val="300"/>
              </a:spcBef>
              <a:spcAft>
                <a:spcPts val="0"/>
              </a:spcAft>
              <a:buSzPts val="1800"/>
              <a:buNone/>
            </a:pPr>
            <a:endParaRPr>
              <a:latin typeface="Calibri"/>
              <a:ea typeface="Calibri"/>
              <a:cs typeface="Calibri"/>
              <a:sym typeface="Calibri"/>
            </a:endParaRPr>
          </a:p>
          <a:p>
            <a:pPr marL="457200" lvl="0" indent="0" algn="l" rtl="0">
              <a:lnSpc>
                <a:spcPct val="100000"/>
              </a:lnSpc>
              <a:spcBef>
                <a:spcPts val="360"/>
              </a:spcBef>
              <a:spcAft>
                <a:spcPts val="0"/>
              </a:spcAft>
              <a:buSzPts val="1800"/>
              <a:buNone/>
            </a:pPr>
            <a:endParaRPr sz="2400" b="0" i="0" u="none">
              <a:solidFill>
                <a:srgbClr val="000000"/>
              </a:solidFill>
              <a:latin typeface="Calibri"/>
              <a:ea typeface="Calibri"/>
              <a:cs typeface="Calibri"/>
              <a:sym typeface="Calibri"/>
            </a:endParaRPr>
          </a:p>
        </p:txBody>
      </p:sp>
      <p:sp>
        <p:nvSpPr>
          <p:cNvPr id="50" name="Google Shape;50;p3"/>
          <p:cNvSpPr txBox="1"/>
          <p:nvPr/>
        </p:nvSpPr>
        <p:spPr>
          <a:xfrm>
            <a:off x="1336089" y="630896"/>
            <a:ext cx="6471821"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ORP RETIREMENT BASICS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body" idx="1"/>
          </p:nvPr>
        </p:nvSpPr>
        <p:spPr>
          <a:xfrm>
            <a:off x="457200" y="1344598"/>
            <a:ext cx="8229600" cy="46965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SzPts val="1800"/>
              <a:buNone/>
            </a:pPr>
            <a:r>
              <a:rPr lang="en-US" sz="2400" b="1">
                <a:solidFill>
                  <a:schemeClr val="dk1"/>
                </a:solidFill>
                <a:latin typeface="Calibri"/>
                <a:ea typeface="Calibri"/>
                <a:cs typeface="Calibri"/>
                <a:sym typeface="Calibri"/>
              </a:rPr>
              <a:t>State Resources</a:t>
            </a:r>
            <a:endParaRPr sz="2400" b="1">
              <a:solidFill>
                <a:schemeClr val="dk1"/>
              </a:solidFill>
              <a:latin typeface="Calibri"/>
              <a:ea typeface="Calibri"/>
              <a:cs typeface="Calibri"/>
              <a:sym typeface="Calibri"/>
            </a:endParaRPr>
          </a:p>
          <a:p>
            <a:pPr marL="171450" lvl="0" indent="-171450" algn="l" rtl="0">
              <a:lnSpc>
                <a:spcPct val="90000"/>
              </a:lnSpc>
              <a:spcBef>
                <a:spcPts val="400"/>
              </a:spcBef>
              <a:spcAft>
                <a:spcPts val="0"/>
              </a:spcAft>
              <a:buSzPts val="2400"/>
              <a:buChar char="•"/>
            </a:pPr>
            <a:r>
              <a:rPr lang="en-US" sz="24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Virginia Department of Human Resource Management (DHRM)</a:t>
            </a:r>
            <a:endParaRPr sz="2100">
              <a:solidFill>
                <a:schemeClr val="dk1"/>
              </a:solidFill>
              <a:latin typeface="Calibri"/>
              <a:ea typeface="Calibri"/>
              <a:cs typeface="Calibri"/>
              <a:sym typeface="Calibri"/>
            </a:endParaRPr>
          </a:p>
          <a:p>
            <a:pPr marL="171450" lvl="0" indent="-171450" algn="l" rtl="0">
              <a:lnSpc>
                <a:spcPct val="90000"/>
              </a:lnSpc>
              <a:spcBef>
                <a:spcPts val="400"/>
              </a:spcBef>
              <a:spcAft>
                <a:spcPts val="0"/>
              </a:spcAft>
              <a:buSzPts val="2400"/>
              <a:buFont typeface="Arial Narrow"/>
              <a:buChar char="•"/>
            </a:pPr>
            <a:r>
              <a:rPr lang="en-US" sz="2400" u="sng">
                <a:solidFill>
                  <a:srgbClr val="0563C1"/>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Virginia Insurance Counseling and Assistance Program (VICAP)</a:t>
            </a:r>
            <a:r>
              <a:rPr lang="en-US" sz="2400">
                <a:solidFill>
                  <a:schemeClr val="dk1"/>
                </a:solidFill>
                <a:highlight>
                  <a:srgbClr val="FFFFFF"/>
                </a:highlight>
                <a:latin typeface="Calibri"/>
                <a:ea typeface="Calibri"/>
                <a:cs typeface="Calibri"/>
                <a:sym typeface="Calibri"/>
              </a:rPr>
              <a:t> </a:t>
            </a:r>
            <a:endParaRPr sz="2400">
              <a:solidFill>
                <a:schemeClr val="dk1"/>
              </a:solidFill>
              <a:highlight>
                <a:srgbClr val="FFFFFF"/>
              </a:highlight>
              <a:latin typeface="Calibri"/>
              <a:ea typeface="Calibri"/>
              <a:cs typeface="Calibri"/>
              <a:sym typeface="Calibri"/>
            </a:endParaRPr>
          </a:p>
          <a:p>
            <a:pPr marL="171450" lvl="0" indent="-171450" algn="l" rtl="0">
              <a:lnSpc>
                <a:spcPct val="90000"/>
              </a:lnSpc>
              <a:spcBef>
                <a:spcPts val="400"/>
              </a:spcBef>
              <a:spcAft>
                <a:spcPts val="0"/>
              </a:spcAft>
              <a:buSzPts val="2400"/>
              <a:buFont typeface="Arial Narrow"/>
              <a:buChar char="•"/>
            </a:pPr>
            <a:r>
              <a:rPr lang="en-US" sz="24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Virginia Center on Aging</a:t>
            </a:r>
            <a:endParaRPr sz="2400">
              <a:solidFill>
                <a:schemeClr val="dk1"/>
              </a:solidFill>
              <a:highlight>
                <a:srgbClr val="FFFFFF"/>
              </a:highlight>
              <a:latin typeface="Calibri"/>
              <a:ea typeface="Calibri"/>
              <a:cs typeface="Calibri"/>
              <a:sym typeface="Calibri"/>
            </a:endParaRPr>
          </a:p>
          <a:p>
            <a:pPr marL="171450" lvl="0" indent="-171450" algn="l" rtl="0">
              <a:lnSpc>
                <a:spcPct val="90000"/>
              </a:lnSpc>
              <a:spcBef>
                <a:spcPts val="200"/>
              </a:spcBef>
              <a:spcAft>
                <a:spcPts val="0"/>
              </a:spcAft>
              <a:buSzPts val="1800"/>
              <a:buNone/>
            </a:pPr>
            <a:endParaRPr sz="1000">
              <a:solidFill>
                <a:schemeClr val="dk1"/>
              </a:solidFill>
              <a:latin typeface="Calibri"/>
              <a:ea typeface="Calibri"/>
              <a:cs typeface="Calibri"/>
              <a:sym typeface="Calibri"/>
            </a:endParaRPr>
          </a:p>
          <a:p>
            <a:pPr marL="171450" lvl="0" indent="-171450" algn="l" rtl="0">
              <a:lnSpc>
                <a:spcPct val="90000"/>
              </a:lnSpc>
              <a:spcBef>
                <a:spcPts val="400"/>
              </a:spcBef>
              <a:spcAft>
                <a:spcPts val="0"/>
              </a:spcAft>
              <a:buSzPts val="1800"/>
              <a:buNone/>
            </a:pPr>
            <a:r>
              <a:rPr lang="en-US" sz="2400" b="1">
                <a:solidFill>
                  <a:schemeClr val="dk1"/>
                </a:solidFill>
                <a:latin typeface="Calibri"/>
                <a:ea typeface="Calibri"/>
                <a:cs typeface="Calibri"/>
                <a:sym typeface="Calibri"/>
              </a:rPr>
              <a:t>Other Agencies</a:t>
            </a:r>
            <a:endParaRPr sz="2100">
              <a:solidFill>
                <a:schemeClr val="dk1"/>
              </a:solidFill>
              <a:latin typeface="Calibri"/>
              <a:ea typeface="Calibri"/>
              <a:cs typeface="Calibri"/>
              <a:sym typeface="Calibri"/>
            </a:endParaRPr>
          </a:p>
          <a:p>
            <a:pPr marL="171450" lvl="0" indent="-171450" algn="l" rtl="0">
              <a:lnSpc>
                <a:spcPct val="90000"/>
              </a:lnSpc>
              <a:spcBef>
                <a:spcPts val="400"/>
              </a:spcBef>
              <a:spcAft>
                <a:spcPts val="0"/>
              </a:spcAft>
              <a:buSzPts val="2400"/>
              <a:buChar char="•"/>
            </a:pPr>
            <a:r>
              <a:rPr lang="en-US" sz="2400"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AARP</a:t>
            </a:r>
            <a:endParaRPr sz="2100">
              <a:solidFill>
                <a:schemeClr val="dk1"/>
              </a:solidFill>
              <a:latin typeface="Calibri"/>
              <a:ea typeface="Calibri"/>
              <a:cs typeface="Calibri"/>
              <a:sym typeface="Calibri"/>
            </a:endParaRPr>
          </a:p>
          <a:p>
            <a:pPr marL="171450" lvl="0" indent="-171450" algn="l" rtl="0">
              <a:lnSpc>
                <a:spcPct val="90000"/>
              </a:lnSpc>
              <a:spcBef>
                <a:spcPts val="400"/>
              </a:spcBef>
              <a:spcAft>
                <a:spcPts val="0"/>
              </a:spcAft>
              <a:buSzPts val="2400"/>
              <a:buChar char="•"/>
            </a:pPr>
            <a:r>
              <a:rPr lang="en-US" sz="2400" u="sng">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IRS</a:t>
            </a:r>
            <a:endParaRPr sz="2400">
              <a:latin typeface="Calibri"/>
              <a:ea typeface="Calibri"/>
              <a:cs typeface="Calibri"/>
              <a:sym typeface="Calibri"/>
            </a:endParaRPr>
          </a:p>
          <a:p>
            <a:pPr marL="0" lvl="0" indent="0" algn="l" rtl="0">
              <a:lnSpc>
                <a:spcPct val="90000"/>
              </a:lnSpc>
              <a:spcBef>
                <a:spcPts val="400"/>
              </a:spcBef>
              <a:spcAft>
                <a:spcPts val="0"/>
              </a:spcAft>
              <a:buSzPts val="1800"/>
              <a:buNone/>
            </a:pPr>
            <a:endParaRPr sz="2400">
              <a:latin typeface="Calibri"/>
              <a:ea typeface="Calibri"/>
              <a:cs typeface="Calibri"/>
              <a:sym typeface="Calibri"/>
            </a:endParaRPr>
          </a:p>
          <a:p>
            <a:pPr marL="0" lvl="0" indent="0" algn="l" rtl="0">
              <a:lnSpc>
                <a:spcPct val="90000"/>
              </a:lnSpc>
              <a:spcBef>
                <a:spcPts val="400"/>
              </a:spcBef>
              <a:spcAft>
                <a:spcPts val="0"/>
              </a:spcAft>
              <a:buClr>
                <a:schemeClr val="dk1"/>
              </a:buClr>
              <a:buSzPts val="1100"/>
              <a:buFont typeface="Arial"/>
              <a:buNone/>
            </a:pPr>
            <a:r>
              <a:rPr lang="en-US" sz="2400" b="1">
                <a:solidFill>
                  <a:schemeClr val="dk1"/>
                </a:solidFill>
                <a:latin typeface="Calibri"/>
                <a:ea typeface="Calibri"/>
                <a:cs typeface="Calibri"/>
                <a:sym typeface="Calibri"/>
              </a:rPr>
              <a:t>Continued Learning</a:t>
            </a:r>
            <a:endParaRPr sz="2400" b="1">
              <a:solidFill>
                <a:schemeClr val="dk1"/>
              </a:solidFill>
              <a:latin typeface="Calibri"/>
              <a:ea typeface="Calibri"/>
              <a:cs typeface="Calibri"/>
              <a:sym typeface="Calibri"/>
            </a:endParaRPr>
          </a:p>
          <a:p>
            <a:pPr marL="457200" lvl="0" indent="-381000" algn="l" rtl="0">
              <a:lnSpc>
                <a:spcPct val="90000"/>
              </a:lnSpc>
              <a:spcBef>
                <a:spcPts val="400"/>
              </a:spcBef>
              <a:spcAft>
                <a:spcPts val="0"/>
              </a:spcAft>
              <a:buSzPts val="2400"/>
              <a:buChar char="•"/>
            </a:pPr>
            <a:r>
              <a:rPr lang="en-US" sz="2400" u="sng">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LifeLong Learning Institute</a:t>
            </a:r>
            <a:endParaRPr sz="2400">
              <a:solidFill>
                <a:schemeClr val="dk1"/>
              </a:solidFill>
              <a:latin typeface="Calibri"/>
              <a:ea typeface="Calibri"/>
              <a:cs typeface="Calibri"/>
              <a:sym typeface="Calibri"/>
            </a:endParaRPr>
          </a:p>
          <a:p>
            <a:pPr marL="457200" lvl="0" indent="-381000" algn="l" rtl="0">
              <a:lnSpc>
                <a:spcPct val="90000"/>
              </a:lnSpc>
              <a:spcBef>
                <a:spcPts val="0"/>
              </a:spcBef>
              <a:spcAft>
                <a:spcPts val="0"/>
              </a:spcAft>
              <a:buSzPts val="2400"/>
              <a:buChar char="•"/>
            </a:pPr>
            <a:r>
              <a:rPr lang="en-US" sz="2400" u="sng">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Senior Citizens Higher Education Program </a:t>
            </a:r>
            <a:endParaRPr sz="2400">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219" name="Google Shape;219;p30"/>
          <p:cNvSpPr txBox="1"/>
          <p:nvPr/>
        </p:nvSpPr>
        <p:spPr>
          <a:xfrm>
            <a:off x="894980" y="443537"/>
            <a:ext cx="7354040"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ADDITIONAL RESOURCES</a:t>
            </a:r>
            <a:endParaRPr sz="2500" b="0" i="0" u="none" strike="noStrike" cap="non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p:nvPr/>
        </p:nvSpPr>
        <p:spPr>
          <a:xfrm>
            <a:off x="0" y="3072100"/>
            <a:ext cx="9144000" cy="3785700"/>
          </a:xfrm>
          <a:prstGeom prst="rect">
            <a:avLst/>
          </a:prstGeom>
          <a:solidFill>
            <a:srgbClr val="0C0C0C"/>
          </a:solidFill>
          <a:ln>
            <a:noFill/>
          </a:ln>
        </p:spPr>
        <p:txBody>
          <a:bodyPr spcFirstLastPara="1" wrap="square" lIns="68550" tIns="34275" rIns="68550" bIns="34275" anchor="t"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dirty="0">
              <a:solidFill>
                <a:srgbClr val="FFFFFF"/>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000"/>
              <a:buFont typeface="Arial"/>
              <a:buNone/>
            </a:pPr>
            <a:endParaRPr sz="2000" b="1" i="0" u="none" strike="noStrike" cap="none" dirty="0">
              <a:solidFill>
                <a:srgbClr val="FFFFFF"/>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3500"/>
              <a:buFont typeface="Arial"/>
              <a:buNone/>
            </a:pPr>
            <a:r>
              <a:rPr lang="en-US" sz="3500" b="1" i="0" u="none" strike="noStrike" cap="none" dirty="0">
                <a:solidFill>
                  <a:srgbClr val="FFFFFF"/>
                </a:solidFill>
                <a:latin typeface="Calibri"/>
                <a:ea typeface="Calibri"/>
                <a:cs typeface="Calibri"/>
                <a:sym typeface="Calibri"/>
              </a:rPr>
              <a:t>CONTACT INFORMATION:</a:t>
            </a:r>
            <a:endParaRPr sz="3500" b="1" i="0" u="none" strike="noStrike" cap="none" dirty="0">
              <a:solidFill>
                <a:srgbClr val="FFFFFF"/>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HR Support ticket </a:t>
            </a:r>
            <a:r>
              <a:rPr lang="en-US" sz="2000" b="1" i="0" u="sng" strike="noStrike" cap="none" dirty="0">
                <a:solidFill>
                  <a:srgbClr val="FFC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https://go.vcu.edu/hrsupport</a:t>
            </a:r>
            <a:r>
              <a:rPr lang="en-US" sz="2000" b="1" i="0" u="none" strike="noStrike" cap="none" dirty="0">
                <a:solidFill>
                  <a:srgbClr val="FFC000"/>
                </a:solidFill>
                <a:latin typeface="Calibri"/>
                <a:ea typeface="Calibri"/>
                <a:cs typeface="Calibri"/>
                <a:sym typeface="Calibri"/>
              </a:rPr>
              <a:t> </a:t>
            </a:r>
            <a:endParaRPr sz="2000" b="1" i="0" u="none" strike="noStrike" cap="none" dirty="0">
              <a:solidFill>
                <a:srgbClr val="FFC000"/>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000"/>
              <a:buFont typeface="Arial"/>
              <a:buNone/>
            </a:pPr>
            <a:endParaRPr sz="2000" b="1" i="0" u="none" strike="noStrike" cap="none" dirty="0">
              <a:solidFill>
                <a:srgbClr val="FFFFFF"/>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BENEFITS TEAM CONTACT</a:t>
            </a:r>
            <a:endParaRPr sz="2000" b="1" i="0" u="none" strike="noStrike" cap="none" dirty="0">
              <a:solidFill>
                <a:srgbClr val="FFFFFF"/>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000"/>
              <a:buFont typeface="Arial"/>
              <a:buNone/>
            </a:pPr>
            <a:r>
              <a:rPr lang="en-US" sz="2000" b="1" i="0" u="sng" strike="noStrike" cap="none" dirty="0">
                <a:solidFill>
                  <a:srgbClr val="FFCC66"/>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BENEFITS@VCU.EDU</a:t>
            </a:r>
            <a:endParaRPr sz="2000" b="0" i="0" u="none" strike="noStrike" cap="none" dirty="0">
              <a:solidFill>
                <a:srgbClr val="FFCC66"/>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804-827-1723</a:t>
            </a:r>
            <a:endParaRPr sz="2000" b="1" i="0" u="none" strike="noStrike" cap="none" dirty="0">
              <a:solidFill>
                <a:srgbClr val="FFFFFF"/>
              </a:solidFill>
              <a:latin typeface="Calibri"/>
              <a:ea typeface="Calibri"/>
              <a:cs typeface="Calibri"/>
              <a:sym typeface="Calibri"/>
            </a:endParaRPr>
          </a:p>
          <a:p>
            <a:pPr marL="0" lvl="0" indent="0" algn="ctr" rtl="0">
              <a:lnSpc>
                <a:spcPct val="90000"/>
              </a:lnSpc>
              <a:spcBef>
                <a:spcPts val="525"/>
              </a:spcBef>
              <a:spcAft>
                <a:spcPts val="0"/>
              </a:spcAft>
              <a:buClr>
                <a:schemeClr val="dk1"/>
              </a:buClr>
              <a:buSzPts val="2000"/>
              <a:buFont typeface="Arial"/>
              <a:buNone/>
            </a:pPr>
            <a:r>
              <a:rPr lang="en-US" sz="2000" b="1" dirty="0">
                <a:solidFill>
                  <a:schemeClr val="lt1"/>
                </a:solidFill>
                <a:latin typeface="Calibri"/>
                <a:ea typeface="Calibri"/>
                <a:cs typeface="Calibri"/>
                <a:sym typeface="Calibri"/>
              </a:rPr>
              <a:t>Schedule a Retirement Consultation: </a:t>
            </a:r>
            <a:r>
              <a:rPr lang="en-US" sz="2000" b="1" u="sng" dirty="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http://bit.ly/3Cepja0</a:t>
            </a:r>
            <a:endParaRPr sz="2000" b="1" dirty="0">
              <a:solidFill>
                <a:schemeClr val="lt1"/>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000"/>
              <a:buFont typeface="Arial"/>
              <a:buNone/>
            </a:pPr>
            <a:endParaRPr sz="2000" b="1" dirty="0">
              <a:solidFill>
                <a:srgbClr val="FFFFFF"/>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000"/>
              <a:buFont typeface="Arial"/>
              <a:buNone/>
            </a:pPr>
            <a:endParaRPr sz="2000" b="0" i="0" u="none" strike="noStrike" cap="none" dirty="0">
              <a:solidFill>
                <a:srgbClr val="FFCC66"/>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Arial"/>
              <a:buNone/>
            </a:pPr>
            <a:endParaRPr sz="1500" b="0" i="0" u="none" strike="noStrike" cap="none" dirty="0">
              <a:solidFill>
                <a:srgbClr val="FFFFFF"/>
              </a:solidFill>
              <a:latin typeface="Calibri"/>
              <a:ea typeface="Calibri"/>
              <a:cs typeface="Calibri"/>
              <a:sym typeface="Calibri"/>
            </a:endParaRPr>
          </a:p>
          <a:p>
            <a:pPr marL="0" marR="0" lvl="0" indent="0" algn="ctr" rtl="0">
              <a:lnSpc>
                <a:spcPct val="90000"/>
              </a:lnSpc>
              <a:spcBef>
                <a:spcPts val="525"/>
              </a:spcBef>
              <a:spcAft>
                <a:spcPts val="0"/>
              </a:spcAft>
              <a:buClr>
                <a:srgbClr val="000000"/>
              </a:buClr>
              <a:buSzPts val="2100"/>
              <a:buFont typeface="Arial"/>
              <a:buNone/>
            </a:pPr>
            <a:endParaRPr sz="2100" b="1" i="0" u="none" strike="noStrike" cap="none" dirty="0">
              <a:solidFill>
                <a:srgbClr val="000000"/>
              </a:solidFill>
              <a:latin typeface="Calibri"/>
              <a:ea typeface="Calibri"/>
              <a:cs typeface="Calibri"/>
              <a:sym typeface="Calibri"/>
            </a:endParaRPr>
          </a:p>
          <a:p>
            <a:pPr marL="0" marR="0" lvl="0" indent="0" algn="ctr" rtl="0">
              <a:lnSpc>
                <a:spcPct val="90000"/>
              </a:lnSpc>
              <a:spcBef>
                <a:spcPts val="563"/>
              </a:spcBef>
              <a:spcAft>
                <a:spcPts val="0"/>
              </a:spcAft>
              <a:buClr>
                <a:srgbClr val="000000"/>
              </a:buClr>
              <a:buSzPts val="2100"/>
              <a:buFont typeface="Arial"/>
              <a:buNone/>
            </a:pPr>
            <a:endParaRPr sz="2100" b="1" i="0" u="none" strike="noStrike" cap="none" dirty="0">
              <a:solidFill>
                <a:srgbClr val="000000"/>
              </a:solidFill>
              <a:latin typeface="Calibri"/>
              <a:ea typeface="Calibri"/>
              <a:cs typeface="Calibri"/>
              <a:sym typeface="Calibri"/>
            </a:endParaRPr>
          </a:p>
        </p:txBody>
      </p:sp>
      <p:pic>
        <p:nvPicPr>
          <p:cNvPr id="226" name="Google Shape;226;p31" descr="Image result for light bulb animation with no background"/>
          <p:cNvPicPr preferRelativeResize="0"/>
          <p:nvPr/>
        </p:nvPicPr>
        <p:blipFill rotWithShape="1">
          <a:blip r:embed="rId6">
            <a:alphaModFix/>
          </a:blip>
          <a:srcRect/>
          <a:stretch/>
        </p:blipFill>
        <p:spPr>
          <a:xfrm>
            <a:off x="2796093" y="-293340"/>
            <a:ext cx="3551807" cy="3630021"/>
          </a:xfrm>
          <a:prstGeom prst="rect">
            <a:avLst/>
          </a:prstGeom>
          <a:noFill/>
          <a:ln>
            <a:noFill/>
          </a:ln>
        </p:spPr>
      </p:pic>
      <p:sp>
        <p:nvSpPr>
          <p:cNvPr id="227" name="Google Shape;227;p31"/>
          <p:cNvSpPr txBox="1"/>
          <p:nvPr/>
        </p:nvSpPr>
        <p:spPr>
          <a:xfrm>
            <a:off x="3105897" y="1035054"/>
            <a:ext cx="2932200" cy="684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alibri"/>
                <a:ea typeface="Calibri"/>
                <a:cs typeface="Calibri"/>
                <a:sym typeface="Calibri"/>
              </a:rPr>
              <a:t>QUESTIONS?</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txBox="1">
            <a:spLocks noGrp="1"/>
          </p:cNvSpPr>
          <p:nvPr>
            <p:ph type="body" idx="1"/>
          </p:nvPr>
        </p:nvSpPr>
        <p:spPr>
          <a:xfrm>
            <a:off x="457200" y="1600200"/>
            <a:ext cx="8229600" cy="417036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SzPts val="1800"/>
              <a:buNone/>
            </a:pPr>
            <a:r>
              <a:rPr lang="en-US" sz="2400" b="0" i="0" u="none">
                <a:solidFill>
                  <a:srgbClr val="000000"/>
                </a:solidFill>
                <a:latin typeface="Calibri"/>
                <a:ea typeface="Calibri"/>
                <a:cs typeface="Calibri"/>
                <a:sym typeface="Calibri"/>
              </a:rPr>
              <a:t>When will I be eligible for distributions?</a:t>
            </a:r>
            <a:endParaRPr>
              <a:latin typeface="Calibri"/>
              <a:ea typeface="Calibri"/>
              <a:cs typeface="Calibri"/>
              <a:sym typeface="Calibri"/>
            </a:endParaRPr>
          </a:p>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There is no minimum age or service requirement to begin distributions</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No distributions while employed. </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Must separate from </a:t>
            </a:r>
            <a:r>
              <a:rPr lang="en-US" sz="2400" b="0" i="0" u="sng">
                <a:solidFill>
                  <a:srgbClr val="000000"/>
                </a:solidFill>
                <a:latin typeface="Calibri"/>
                <a:ea typeface="Calibri"/>
                <a:cs typeface="Calibri"/>
                <a:sym typeface="Calibri"/>
              </a:rPr>
              <a:t>all</a:t>
            </a:r>
            <a:r>
              <a:rPr lang="en-US" sz="2400" b="0" i="0" u="none">
                <a:solidFill>
                  <a:srgbClr val="000000"/>
                </a:solidFill>
                <a:latin typeface="Calibri"/>
                <a:ea typeface="Calibri"/>
                <a:cs typeface="Calibri"/>
                <a:sym typeface="Calibri"/>
              </a:rPr>
              <a:t> state service</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Penalties may apply for non-periodic distributions prior to age 55</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56" name="Google Shape;56;p4"/>
          <p:cNvSpPr txBox="1"/>
          <p:nvPr/>
        </p:nvSpPr>
        <p:spPr>
          <a:xfrm>
            <a:off x="1336089" y="630896"/>
            <a:ext cx="6471821"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ORP RETIREMENT BASICS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5"/>
          <p:cNvSpPr txBox="1">
            <a:spLocks noGrp="1"/>
          </p:cNvSpPr>
          <p:nvPr>
            <p:ph type="body" idx="1"/>
          </p:nvPr>
        </p:nvSpPr>
        <p:spPr>
          <a:xfrm>
            <a:off x="457200" y="1600200"/>
            <a:ext cx="8229600" cy="417036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SzPts val="1800"/>
              <a:buNone/>
            </a:pPr>
            <a:r>
              <a:rPr lang="en-US" sz="2400" b="0" i="0" u="none">
                <a:solidFill>
                  <a:srgbClr val="000000"/>
                </a:solidFill>
                <a:latin typeface="Calibri"/>
                <a:ea typeface="Calibri"/>
                <a:cs typeface="Calibri"/>
                <a:sym typeface="Calibri"/>
              </a:rPr>
              <a:t>Do I have to take a distribution when I retire? </a:t>
            </a:r>
            <a:endParaRPr>
              <a:latin typeface="Calibri"/>
              <a:ea typeface="Calibri"/>
              <a:cs typeface="Calibri"/>
              <a:sym typeface="Calibri"/>
            </a:endParaRPr>
          </a:p>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No, unless minimum distributions are required</a:t>
            </a:r>
            <a:endParaRPr>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SzPts val="1800"/>
              <a:buNone/>
            </a:pPr>
            <a:r>
              <a:rPr lang="en-US" sz="2400">
                <a:latin typeface="Calibri"/>
                <a:ea typeface="Calibri"/>
                <a:cs typeface="Calibri"/>
                <a:sym typeface="Calibri"/>
              </a:rPr>
              <a:t>Required </a:t>
            </a:r>
            <a:r>
              <a:rPr lang="en-US" sz="2400" b="0" i="0" u="none">
                <a:solidFill>
                  <a:srgbClr val="000000"/>
                </a:solidFill>
                <a:latin typeface="Calibri"/>
                <a:ea typeface="Calibri"/>
                <a:cs typeface="Calibri"/>
                <a:sym typeface="Calibri"/>
              </a:rPr>
              <a:t>Minimum Distribution </a:t>
            </a:r>
            <a:endParaRPr>
              <a:latin typeface="Calibri"/>
              <a:ea typeface="Calibri"/>
              <a:cs typeface="Calibri"/>
              <a:sym typeface="Calibri"/>
            </a:endParaRPr>
          </a:p>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If you have terminated your state employment, you must begin to receive your retirement distribution no later than April 1 following the calendar year in which you turn age 7</a:t>
            </a:r>
            <a:r>
              <a:rPr lang="en-US" sz="2400">
                <a:latin typeface="Calibri"/>
                <a:ea typeface="Calibri"/>
                <a:cs typeface="Calibri"/>
                <a:sym typeface="Calibri"/>
              </a:rPr>
              <a:t>3</a:t>
            </a:r>
            <a:endParaRPr>
              <a:latin typeface="Calibri"/>
              <a:ea typeface="Calibri"/>
              <a:cs typeface="Calibri"/>
              <a:sym typeface="Calibri"/>
            </a:endParaRPr>
          </a:p>
        </p:txBody>
      </p:sp>
      <p:sp>
        <p:nvSpPr>
          <p:cNvPr id="62" name="Google Shape;62;p5"/>
          <p:cNvSpPr txBox="1"/>
          <p:nvPr/>
        </p:nvSpPr>
        <p:spPr>
          <a:xfrm>
            <a:off x="1336089" y="630896"/>
            <a:ext cx="6471821"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ORP DISTRIBUTIONS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6"/>
          <p:cNvSpPr txBox="1">
            <a:spLocks noGrp="1"/>
          </p:cNvSpPr>
          <p:nvPr>
            <p:ph type="body" idx="1"/>
          </p:nvPr>
        </p:nvSpPr>
        <p:spPr>
          <a:xfrm>
            <a:off x="457200" y="1600200"/>
            <a:ext cx="8229600" cy="417036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0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Lifetime annuity</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Joint and survivor annuity</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Systematic fixed installment payments over a term you specify</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Single lump sum payment </a:t>
            </a:r>
            <a:endParaRPr>
              <a:latin typeface="Calibri"/>
              <a:ea typeface="Calibri"/>
              <a:cs typeface="Calibri"/>
              <a:sym typeface="Calibri"/>
            </a:endParaRPr>
          </a:p>
          <a:p>
            <a:pPr marL="457200" lvl="0" indent="-381000" algn="l" rtl="0">
              <a:lnSpc>
                <a:spcPct val="100000"/>
              </a:lnSpc>
              <a:spcBef>
                <a:spcPts val="0"/>
              </a:spcBef>
              <a:spcAft>
                <a:spcPts val="0"/>
              </a:spcAft>
              <a:buClr>
                <a:srgbClr val="000000"/>
              </a:buClr>
              <a:buSzPts val="2400"/>
              <a:buFont typeface="Arial"/>
              <a:buChar char="•"/>
            </a:pPr>
            <a:r>
              <a:rPr lang="en-US" sz="2400" b="0" i="0" u="none">
                <a:solidFill>
                  <a:srgbClr val="000000"/>
                </a:solidFill>
                <a:latin typeface="Calibri"/>
                <a:ea typeface="Calibri"/>
                <a:cs typeface="Calibri"/>
                <a:sym typeface="Calibri"/>
              </a:rPr>
              <a:t>Must meet certain Section 401(a)(9) rules</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68" name="Google Shape;68;p6"/>
          <p:cNvSpPr txBox="1"/>
          <p:nvPr/>
        </p:nvSpPr>
        <p:spPr>
          <a:xfrm>
            <a:off x="1336089" y="630896"/>
            <a:ext cx="6471821"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ORP DISTRIBUTIONS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7"/>
          <p:cNvSpPr txBox="1">
            <a:spLocks noGrp="1"/>
          </p:cNvSpPr>
          <p:nvPr>
            <p:ph type="body" idx="1"/>
          </p:nvPr>
        </p:nvSpPr>
        <p:spPr>
          <a:xfrm>
            <a:off x="457200" y="1600200"/>
            <a:ext cx="8229600" cy="417036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SzPts val="1800"/>
              <a:buNone/>
            </a:pPr>
            <a:r>
              <a:rPr lang="en-US" sz="2400" b="0" i="0" u="none">
                <a:solidFill>
                  <a:srgbClr val="000000"/>
                </a:solidFill>
                <a:latin typeface="Calibri"/>
                <a:ea typeface="Calibri"/>
                <a:cs typeface="Calibri"/>
                <a:sym typeface="Calibri"/>
              </a:rPr>
              <a:t>Consult your ORP Investment Company Provider</a:t>
            </a:r>
            <a:endParaRPr>
              <a:latin typeface="Calibri"/>
              <a:ea typeface="Calibri"/>
              <a:cs typeface="Calibri"/>
              <a:sym typeface="Calibri"/>
            </a:endParaRPr>
          </a:p>
          <a:p>
            <a:pPr marL="457200" lvl="0" indent="-342900" algn="l" rtl="0">
              <a:lnSpc>
                <a:spcPct val="100000"/>
              </a:lnSpc>
              <a:spcBef>
                <a:spcPts val="300"/>
              </a:spcBef>
              <a:spcAft>
                <a:spcPts val="0"/>
              </a:spcAft>
              <a:buSzPts val="1800"/>
              <a:buNone/>
            </a:pPr>
            <a:endParaRPr sz="2400" b="0"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Clr>
                <a:srgbClr val="000000"/>
              </a:buClr>
              <a:buSzPts val="200"/>
              <a:buFont typeface="Arial"/>
              <a:buChar char="•"/>
            </a:pPr>
            <a:r>
              <a:rPr lang="en-US" sz="2400" b="0" i="0" u="sng">
                <a:solidFill>
                  <a:schemeClr val="hlink"/>
                </a:solidFill>
                <a:latin typeface="Calibri"/>
                <a:ea typeface="Calibri"/>
                <a:cs typeface="Calibri"/>
                <a:sym typeface="Calibri"/>
                <a:hlinkClick r:id="rId3"/>
              </a:rPr>
              <a:t>TIAA and Fidelity Individual Counseling Schedule</a:t>
            </a:r>
            <a:endParaRPr>
              <a:latin typeface="Calibri"/>
              <a:ea typeface="Calibri"/>
              <a:cs typeface="Calibri"/>
              <a:sym typeface="Calibri"/>
            </a:endParaRPr>
          </a:p>
          <a:p>
            <a:pPr marL="457200" lvl="0" indent="-342900" algn="l" rtl="0">
              <a:lnSpc>
                <a:spcPct val="100000"/>
              </a:lnSpc>
              <a:spcBef>
                <a:spcPts val="300"/>
              </a:spcBef>
              <a:spcAft>
                <a:spcPts val="0"/>
              </a:spcAft>
              <a:buClr>
                <a:srgbClr val="000000"/>
              </a:buClr>
              <a:buSzPts val="200"/>
              <a:buFont typeface="Arial"/>
              <a:buChar char="•"/>
            </a:pPr>
            <a:r>
              <a:rPr lang="en-US" sz="2400" b="0" i="0" u="sng">
                <a:solidFill>
                  <a:schemeClr val="hlink"/>
                </a:solidFill>
                <a:latin typeface="Calibri"/>
                <a:ea typeface="Calibri"/>
                <a:cs typeface="Calibri"/>
                <a:sym typeface="Calibri"/>
                <a:hlinkClick r:id="rId4"/>
              </a:rPr>
              <a:t>Investment Company Web Sites and Phone Contacts</a:t>
            </a:r>
            <a:endParaRPr>
              <a:latin typeface="Calibri"/>
              <a:ea typeface="Calibri"/>
              <a:cs typeface="Calibri"/>
              <a:sym typeface="Calibri"/>
            </a:endParaRPr>
          </a:p>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Complete distribution request with appropriate ORP provider and the provider will reach out to VCU HR for approval</a:t>
            </a:r>
            <a:endParaRPr>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74" name="Google Shape;74;p7"/>
          <p:cNvSpPr txBox="1"/>
          <p:nvPr/>
        </p:nvSpPr>
        <p:spPr>
          <a:xfrm>
            <a:off x="750163" y="522982"/>
            <a:ext cx="7643700" cy="5847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MAKING DISTRIBUTION ELECTION</a:t>
            </a:r>
            <a:endParaRPr sz="32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8"/>
          <p:cNvSpPr txBox="1">
            <a:spLocks noGrp="1"/>
          </p:cNvSpPr>
          <p:nvPr>
            <p:ph type="body" idx="1"/>
          </p:nvPr>
        </p:nvSpPr>
        <p:spPr>
          <a:xfrm>
            <a:off x="457200" y="1801057"/>
            <a:ext cx="8229600" cy="3255885"/>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Eligible retirees will have the opportunity to enroll in State Retiree Health Benefits Program at the time of retirement. </a:t>
            </a:r>
            <a:endParaRPr sz="2400" b="0" i="0" u="none">
              <a:solidFill>
                <a:srgbClr val="000000"/>
              </a:solidFill>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An eligible retiree must enroll within 31 days of retirement unless they are covered under another state employee’s plan. Documentation of waiver for this reason is required to preserve future enrollment eligibility.</a:t>
            </a:r>
            <a:endParaRPr>
              <a:latin typeface="Calibri"/>
              <a:ea typeface="Calibri"/>
              <a:cs typeface="Calibri"/>
              <a:sym typeface="Calibri"/>
            </a:endParaRPr>
          </a:p>
        </p:txBody>
      </p:sp>
      <p:sp>
        <p:nvSpPr>
          <p:cNvPr id="80" name="Google Shape;80;p8"/>
          <p:cNvSpPr txBox="1"/>
          <p:nvPr/>
        </p:nvSpPr>
        <p:spPr>
          <a:xfrm>
            <a:off x="1336089" y="630896"/>
            <a:ext cx="6471821"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RETIREE HEALTHCARE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9"/>
          <p:cNvSpPr txBox="1">
            <a:spLocks noGrp="1"/>
          </p:cNvSpPr>
          <p:nvPr>
            <p:ph type="body" idx="1"/>
          </p:nvPr>
        </p:nvSpPr>
        <p:spPr>
          <a:xfrm>
            <a:off x="457200" y="1937552"/>
            <a:ext cx="8229600" cy="2785369"/>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To qualify for retiree coverage, you must meet the age and service requirements that would have qualified you for an immediate VRS defined benefit under the VRS plan for which you would have been eligible had you not elected the ORP.   </a:t>
            </a:r>
            <a:endParaRPr sz="2400" b="0" i="0" u="none">
              <a:solidFill>
                <a:srgbClr val="000000"/>
              </a:solidFill>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342900" algn="l" rtl="0">
              <a:lnSpc>
                <a:spcPct val="100000"/>
              </a:lnSpc>
              <a:spcBef>
                <a:spcPts val="300"/>
              </a:spcBef>
              <a:spcAft>
                <a:spcPts val="0"/>
              </a:spcAft>
              <a:buClr>
                <a:srgbClr val="000000"/>
              </a:buClr>
              <a:buSzPts val="200"/>
              <a:buFont typeface="Arial"/>
              <a:buChar char="•"/>
            </a:pPr>
            <a:r>
              <a:rPr lang="en-US" sz="2400" b="0" i="0" u="none">
                <a:solidFill>
                  <a:srgbClr val="000000"/>
                </a:solidFill>
                <a:latin typeface="Calibri"/>
                <a:ea typeface="Calibri"/>
                <a:cs typeface="Calibri"/>
                <a:sym typeface="Calibri"/>
              </a:rPr>
              <a:t>Anthem or Aetna bills participants directly for retiree health coverage.</a:t>
            </a:r>
            <a:endParaRPr>
              <a:latin typeface="Calibri"/>
              <a:ea typeface="Calibri"/>
              <a:cs typeface="Calibri"/>
              <a:sym typeface="Calibri"/>
            </a:endParaRPr>
          </a:p>
          <a:p>
            <a:pPr marL="457200" lvl="0" indent="-330200" algn="l" rtl="0">
              <a:lnSpc>
                <a:spcPct val="100000"/>
              </a:lnSpc>
              <a:spcBef>
                <a:spcPts val="300"/>
              </a:spcBef>
              <a:spcAft>
                <a:spcPts val="0"/>
              </a:spcAft>
              <a:buClr>
                <a:srgbClr val="000000"/>
              </a:buClr>
              <a:buSzPts val="200"/>
              <a:buFont typeface="Arial"/>
              <a:buNone/>
            </a:pPr>
            <a:endParaRPr sz="2400" b="0" i="0" u="none">
              <a:solidFill>
                <a:srgbClr val="000000"/>
              </a:solidFill>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sz="2400" b="0" i="0" u="none">
              <a:solidFill>
                <a:srgbClr val="000000"/>
              </a:solidFill>
              <a:latin typeface="Calibri"/>
              <a:ea typeface="Calibri"/>
              <a:cs typeface="Calibri"/>
              <a:sym typeface="Calibri"/>
            </a:endParaRPr>
          </a:p>
        </p:txBody>
      </p:sp>
      <p:sp>
        <p:nvSpPr>
          <p:cNvPr id="86" name="Google Shape;86;p9"/>
          <p:cNvSpPr txBox="1"/>
          <p:nvPr/>
        </p:nvSpPr>
        <p:spPr>
          <a:xfrm>
            <a:off x="1336089" y="630896"/>
            <a:ext cx="6471821" cy="584775"/>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RETIREE HEALTHCARE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81B1E3A-938F-43B8-8EEC-F17112770CAC}" vid="{618C329B-2686-426A-82D0-8D2776E34095}"/>
    </a:ext>
  </a:extLst>
</a:theme>
</file>

<file path=ppt/theme/theme10.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CU Gold">
      <a:dk1>
        <a:srgbClr val="000000"/>
      </a:dk1>
      <a:lt1>
        <a:srgbClr val="FFFFFF"/>
      </a:lt1>
      <a:dk2>
        <a:srgbClr val="44546A"/>
      </a:dk2>
      <a:lt2>
        <a:srgbClr val="E7E6E6"/>
      </a:lt2>
      <a:accent1>
        <a:srgbClr val="FFB3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VCU Gold">
      <a:dk1>
        <a:srgbClr val="000000"/>
      </a:dk1>
      <a:lt1>
        <a:srgbClr val="FFFFFF"/>
      </a:lt1>
      <a:dk2>
        <a:srgbClr val="44546A"/>
      </a:dk2>
      <a:lt2>
        <a:srgbClr val="E7E6E6"/>
      </a:lt2>
      <a:accent1>
        <a:srgbClr val="FFB3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VCU Gold">
      <a:dk1>
        <a:srgbClr val="000000"/>
      </a:dk1>
      <a:lt1>
        <a:srgbClr val="FFFFFF"/>
      </a:lt1>
      <a:dk2>
        <a:srgbClr val="44546A"/>
      </a:dk2>
      <a:lt2>
        <a:srgbClr val="E7E6E6"/>
      </a:lt2>
      <a:accent1>
        <a:srgbClr val="FFB3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VCU Gold">
      <a:dk1>
        <a:srgbClr val="000000"/>
      </a:dk1>
      <a:lt1>
        <a:srgbClr val="FFFFFF"/>
      </a:lt1>
      <a:dk2>
        <a:srgbClr val="44546A"/>
      </a:dk2>
      <a:lt2>
        <a:srgbClr val="E7E6E6"/>
      </a:lt2>
      <a:accent1>
        <a:srgbClr val="FFB3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VCU Gold">
      <a:dk1>
        <a:srgbClr val="000000"/>
      </a:dk1>
      <a:lt1>
        <a:srgbClr val="FFFFFF"/>
      </a:lt1>
      <a:dk2>
        <a:srgbClr val="44546A"/>
      </a:dk2>
      <a:lt2>
        <a:srgbClr val="E7E6E6"/>
      </a:lt2>
      <a:accent1>
        <a:srgbClr val="FFB3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VCU Gold">
      <a:dk1>
        <a:srgbClr val="000000"/>
      </a:dk1>
      <a:lt1>
        <a:srgbClr val="FFFFFF"/>
      </a:lt1>
      <a:dk2>
        <a:srgbClr val="44546A"/>
      </a:dk2>
      <a:lt2>
        <a:srgbClr val="E7E6E6"/>
      </a:lt2>
      <a:accent1>
        <a:srgbClr val="FFB3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VCU Gold">
      <a:dk1>
        <a:srgbClr val="000000"/>
      </a:dk1>
      <a:lt1>
        <a:srgbClr val="FFFFFF"/>
      </a:lt1>
      <a:dk2>
        <a:srgbClr val="44546A"/>
      </a:dk2>
      <a:lt2>
        <a:srgbClr val="E7E6E6"/>
      </a:lt2>
      <a:accent1>
        <a:srgbClr val="FFB3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0</TotalTime>
  <Words>1987</Words>
  <Application>Microsoft Office PowerPoint</Application>
  <PresentationFormat>On-screen Show (4:3)</PresentationFormat>
  <Paragraphs>220</Paragraphs>
  <Slides>31</Slides>
  <Notes>31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31</vt:i4>
      </vt:variant>
    </vt:vector>
  </HeadingPairs>
  <TitlesOfParts>
    <vt:vector size="46" baseType="lpstr">
      <vt:lpstr>Calibri</vt:lpstr>
      <vt:lpstr>Arial</vt:lpstr>
      <vt:lpstr>Arial Narrow</vt:lpstr>
      <vt:lpstr>Teko</vt:lpstr>
      <vt:lpstr>Theme1</vt:lpstr>
      <vt:lpstr>Office Theme</vt:lpstr>
      <vt:lpstr>6_Office Theme</vt:lpstr>
      <vt:lpstr>11_Office Theme</vt:lpstr>
      <vt:lpstr>7_Office Theme</vt:lpstr>
      <vt:lpstr>9_Office Theme</vt:lpstr>
      <vt:lpstr>4_Office Theme</vt:lpstr>
      <vt:lpstr>10_Office Theme</vt:lpstr>
      <vt:lpstr>8_Office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Cross</dc:creator>
  <cp:lastModifiedBy>Krystin Carter</cp:lastModifiedBy>
  <cp:revision>1</cp:revision>
  <dcterms:modified xsi:type="dcterms:W3CDTF">2024-04-02T18:39:28Z</dcterms:modified>
</cp:coreProperties>
</file>